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56" r:id="rId2"/>
    <p:sldId id="257" r:id="rId3"/>
    <p:sldId id="277" r:id="rId4"/>
    <p:sldId id="258" r:id="rId5"/>
    <p:sldId id="259" r:id="rId6"/>
    <p:sldId id="260" r:id="rId7"/>
    <p:sldId id="282" r:id="rId8"/>
    <p:sldId id="261" r:id="rId9"/>
    <p:sldId id="262" r:id="rId10"/>
    <p:sldId id="263" r:id="rId11"/>
    <p:sldId id="264" r:id="rId12"/>
    <p:sldId id="274" r:id="rId13"/>
    <p:sldId id="275" r:id="rId14"/>
    <p:sldId id="276" r:id="rId15"/>
    <p:sldId id="265" r:id="rId16"/>
  </p:sldIdLst>
  <p:sldSz cx="12241213" cy="7740650"/>
  <p:notesSz cx="6858000" cy="9144000"/>
  <p:defaultTextStyle>
    <a:defPPr>
      <a:defRPr lang="es-MX"/>
    </a:defPPr>
    <a:lvl1pPr marL="0" algn="l" defTabSz="108265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41325" algn="l" defTabSz="108265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82650" algn="l" defTabSz="108265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23974" algn="l" defTabSz="108265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65299" algn="l" defTabSz="108265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706624" algn="l" defTabSz="108265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47949" algn="l" defTabSz="108265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789274" algn="l" defTabSz="108265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330598" algn="l" defTabSz="108265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38">
          <p15:clr>
            <a:srgbClr val="A4A3A4"/>
          </p15:clr>
        </p15:guide>
        <p15:guide id="2" pos="38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8162" autoAdjust="0"/>
    <p:restoredTop sz="94660" autoAdjust="0"/>
  </p:normalViewPr>
  <p:slideViewPr>
    <p:cSldViewPr>
      <p:cViewPr varScale="1">
        <p:scale>
          <a:sx n="66" d="100"/>
          <a:sy n="66" d="100"/>
        </p:scale>
        <p:origin x="1308" y="144"/>
      </p:cViewPr>
      <p:guideLst>
        <p:guide orient="horz" pos="2438"/>
        <p:guide pos="38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8091" y="2404621"/>
            <a:ext cx="10405032" cy="165922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36183" y="4386369"/>
            <a:ext cx="8568849" cy="197816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13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26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23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652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066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479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892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305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A2FEE-82AB-4452-86AE-020985768D6A}" type="datetimeFigureOut">
              <a:rPr lang="es-MX" smtClean="0"/>
              <a:t>13/08/2015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A6140-81A8-4CB5-9127-E288A882FB7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22958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A2FEE-82AB-4452-86AE-020985768D6A}" type="datetimeFigureOut">
              <a:rPr lang="es-MX" smtClean="0"/>
              <a:t>13/08/2015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A6140-81A8-4CB5-9127-E288A882FB7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63748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74880" y="309987"/>
            <a:ext cx="2754273" cy="66046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12061" y="309987"/>
            <a:ext cx="8058798" cy="66046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A2FEE-82AB-4452-86AE-020985768D6A}" type="datetimeFigureOut">
              <a:rPr lang="es-MX" smtClean="0"/>
              <a:t>13/08/2015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A6140-81A8-4CB5-9127-E288A882FB7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80073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A2FEE-82AB-4452-86AE-020985768D6A}" type="datetimeFigureOut">
              <a:rPr lang="es-MX" smtClean="0"/>
              <a:t>13/08/2015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A6140-81A8-4CB5-9127-E288A882FB7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3123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6971" y="4974086"/>
            <a:ext cx="10405032" cy="1537379"/>
          </a:xfrm>
        </p:spPr>
        <p:txBody>
          <a:bodyPr anchor="t"/>
          <a:lstStyle>
            <a:lvl1pPr algn="l">
              <a:defRPr sz="47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6971" y="3280820"/>
            <a:ext cx="10405032" cy="1693266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132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8265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2397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6529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0662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4794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78927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3059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A2FEE-82AB-4452-86AE-020985768D6A}" type="datetimeFigureOut">
              <a:rPr lang="es-MX" smtClean="0"/>
              <a:t>13/08/2015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A6140-81A8-4CB5-9127-E288A882FB7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66443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12061" y="1806153"/>
            <a:ext cx="5406536" cy="5108471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222617" y="1806153"/>
            <a:ext cx="5406536" cy="5108471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A2FEE-82AB-4452-86AE-020985768D6A}" type="datetimeFigureOut">
              <a:rPr lang="es-MX" smtClean="0"/>
              <a:t>13/08/2015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A6140-81A8-4CB5-9127-E288A882FB7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48901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12063" y="1732688"/>
            <a:ext cx="5408662" cy="72210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41325" indent="0">
              <a:buNone/>
              <a:defRPr sz="2400" b="1"/>
            </a:lvl2pPr>
            <a:lvl3pPr marL="1082650" indent="0">
              <a:buNone/>
              <a:defRPr sz="2100" b="1"/>
            </a:lvl3pPr>
            <a:lvl4pPr marL="1623974" indent="0">
              <a:buNone/>
              <a:defRPr sz="1900" b="1"/>
            </a:lvl4pPr>
            <a:lvl5pPr marL="2165299" indent="0">
              <a:buNone/>
              <a:defRPr sz="1900" b="1"/>
            </a:lvl5pPr>
            <a:lvl6pPr marL="2706624" indent="0">
              <a:buNone/>
              <a:defRPr sz="1900" b="1"/>
            </a:lvl6pPr>
            <a:lvl7pPr marL="3247949" indent="0">
              <a:buNone/>
              <a:defRPr sz="1900" b="1"/>
            </a:lvl7pPr>
            <a:lvl8pPr marL="3789274" indent="0">
              <a:buNone/>
              <a:defRPr sz="1900" b="1"/>
            </a:lvl8pPr>
            <a:lvl9pPr marL="4330598" indent="0">
              <a:buNone/>
              <a:defRPr sz="19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2063" y="2454791"/>
            <a:ext cx="5408662" cy="445983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218368" y="1732688"/>
            <a:ext cx="5410786" cy="72210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41325" indent="0">
              <a:buNone/>
              <a:defRPr sz="2400" b="1"/>
            </a:lvl2pPr>
            <a:lvl3pPr marL="1082650" indent="0">
              <a:buNone/>
              <a:defRPr sz="2100" b="1"/>
            </a:lvl3pPr>
            <a:lvl4pPr marL="1623974" indent="0">
              <a:buNone/>
              <a:defRPr sz="1900" b="1"/>
            </a:lvl4pPr>
            <a:lvl5pPr marL="2165299" indent="0">
              <a:buNone/>
              <a:defRPr sz="1900" b="1"/>
            </a:lvl5pPr>
            <a:lvl6pPr marL="2706624" indent="0">
              <a:buNone/>
              <a:defRPr sz="1900" b="1"/>
            </a:lvl6pPr>
            <a:lvl7pPr marL="3247949" indent="0">
              <a:buNone/>
              <a:defRPr sz="1900" b="1"/>
            </a:lvl7pPr>
            <a:lvl8pPr marL="3789274" indent="0">
              <a:buNone/>
              <a:defRPr sz="1900" b="1"/>
            </a:lvl8pPr>
            <a:lvl9pPr marL="4330598" indent="0">
              <a:buNone/>
              <a:defRPr sz="19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218368" y="2454791"/>
            <a:ext cx="5410786" cy="445983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A2FEE-82AB-4452-86AE-020985768D6A}" type="datetimeFigureOut">
              <a:rPr lang="es-MX" smtClean="0"/>
              <a:t>13/08/2015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A6140-81A8-4CB5-9127-E288A882FB7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53927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A2FEE-82AB-4452-86AE-020985768D6A}" type="datetimeFigureOut">
              <a:rPr lang="es-MX" smtClean="0"/>
              <a:t>13/08/2015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A6140-81A8-4CB5-9127-E288A882FB7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21347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A2FEE-82AB-4452-86AE-020985768D6A}" type="datetimeFigureOut">
              <a:rPr lang="es-MX" smtClean="0"/>
              <a:t>13/08/2015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A6140-81A8-4CB5-9127-E288A882FB7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11064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2062" y="308193"/>
            <a:ext cx="4027275" cy="1311611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85975" y="308194"/>
            <a:ext cx="6843179" cy="6606431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12062" y="1619805"/>
            <a:ext cx="4027275" cy="5294820"/>
          </a:xfrm>
        </p:spPr>
        <p:txBody>
          <a:bodyPr/>
          <a:lstStyle>
            <a:lvl1pPr marL="0" indent="0">
              <a:buNone/>
              <a:defRPr sz="1700"/>
            </a:lvl1pPr>
            <a:lvl2pPr marL="541325" indent="0">
              <a:buNone/>
              <a:defRPr sz="1400"/>
            </a:lvl2pPr>
            <a:lvl3pPr marL="1082650" indent="0">
              <a:buNone/>
              <a:defRPr sz="1200"/>
            </a:lvl3pPr>
            <a:lvl4pPr marL="1623974" indent="0">
              <a:buNone/>
              <a:defRPr sz="1100"/>
            </a:lvl4pPr>
            <a:lvl5pPr marL="2165299" indent="0">
              <a:buNone/>
              <a:defRPr sz="1100"/>
            </a:lvl5pPr>
            <a:lvl6pPr marL="2706624" indent="0">
              <a:buNone/>
              <a:defRPr sz="1100"/>
            </a:lvl6pPr>
            <a:lvl7pPr marL="3247949" indent="0">
              <a:buNone/>
              <a:defRPr sz="1100"/>
            </a:lvl7pPr>
            <a:lvl8pPr marL="3789274" indent="0">
              <a:buNone/>
              <a:defRPr sz="1100"/>
            </a:lvl8pPr>
            <a:lvl9pPr marL="4330598" indent="0">
              <a:buNone/>
              <a:defRPr sz="11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A2FEE-82AB-4452-86AE-020985768D6A}" type="datetimeFigureOut">
              <a:rPr lang="es-MX" smtClean="0"/>
              <a:t>13/08/2015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A6140-81A8-4CB5-9127-E288A882FB7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99238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99364" y="5418456"/>
            <a:ext cx="7344728" cy="63968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99364" y="691642"/>
            <a:ext cx="7344728" cy="4644390"/>
          </a:xfrm>
        </p:spPr>
        <p:txBody>
          <a:bodyPr/>
          <a:lstStyle>
            <a:lvl1pPr marL="0" indent="0">
              <a:buNone/>
              <a:defRPr sz="3800"/>
            </a:lvl1pPr>
            <a:lvl2pPr marL="541325" indent="0">
              <a:buNone/>
              <a:defRPr sz="3300"/>
            </a:lvl2pPr>
            <a:lvl3pPr marL="1082650" indent="0">
              <a:buNone/>
              <a:defRPr sz="2800"/>
            </a:lvl3pPr>
            <a:lvl4pPr marL="1623974" indent="0">
              <a:buNone/>
              <a:defRPr sz="2400"/>
            </a:lvl4pPr>
            <a:lvl5pPr marL="2165299" indent="0">
              <a:buNone/>
              <a:defRPr sz="2400"/>
            </a:lvl5pPr>
            <a:lvl6pPr marL="2706624" indent="0">
              <a:buNone/>
              <a:defRPr sz="2400"/>
            </a:lvl6pPr>
            <a:lvl7pPr marL="3247949" indent="0">
              <a:buNone/>
              <a:defRPr sz="2400"/>
            </a:lvl7pPr>
            <a:lvl8pPr marL="3789274" indent="0">
              <a:buNone/>
              <a:defRPr sz="2400"/>
            </a:lvl8pPr>
            <a:lvl9pPr marL="4330598" indent="0">
              <a:buNone/>
              <a:defRPr sz="24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99364" y="6058136"/>
            <a:ext cx="7344728" cy="908451"/>
          </a:xfrm>
        </p:spPr>
        <p:txBody>
          <a:bodyPr/>
          <a:lstStyle>
            <a:lvl1pPr marL="0" indent="0">
              <a:buNone/>
              <a:defRPr sz="1700"/>
            </a:lvl1pPr>
            <a:lvl2pPr marL="541325" indent="0">
              <a:buNone/>
              <a:defRPr sz="1400"/>
            </a:lvl2pPr>
            <a:lvl3pPr marL="1082650" indent="0">
              <a:buNone/>
              <a:defRPr sz="1200"/>
            </a:lvl3pPr>
            <a:lvl4pPr marL="1623974" indent="0">
              <a:buNone/>
              <a:defRPr sz="1100"/>
            </a:lvl4pPr>
            <a:lvl5pPr marL="2165299" indent="0">
              <a:buNone/>
              <a:defRPr sz="1100"/>
            </a:lvl5pPr>
            <a:lvl6pPr marL="2706624" indent="0">
              <a:buNone/>
              <a:defRPr sz="1100"/>
            </a:lvl6pPr>
            <a:lvl7pPr marL="3247949" indent="0">
              <a:buNone/>
              <a:defRPr sz="1100"/>
            </a:lvl7pPr>
            <a:lvl8pPr marL="3789274" indent="0">
              <a:buNone/>
              <a:defRPr sz="1100"/>
            </a:lvl8pPr>
            <a:lvl9pPr marL="4330598" indent="0">
              <a:buNone/>
              <a:defRPr sz="11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A2FEE-82AB-4452-86AE-020985768D6A}" type="datetimeFigureOut">
              <a:rPr lang="es-MX" smtClean="0"/>
              <a:t>13/08/2015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A6140-81A8-4CB5-9127-E288A882FB7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81719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12062" y="309985"/>
            <a:ext cx="11017092" cy="1290108"/>
          </a:xfrm>
          <a:prstGeom prst="rect">
            <a:avLst/>
          </a:prstGeom>
        </p:spPr>
        <p:txBody>
          <a:bodyPr vert="horz" lIns="108265" tIns="54132" rIns="108265" bIns="54132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12062" y="1806153"/>
            <a:ext cx="11017092" cy="5108471"/>
          </a:xfrm>
          <a:prstGeom prst="rect">
            <a:avLst/>
          </a:prstGeom>
        </p:spPr>
        <p:txBody>
          <a:bodyPr vert="horz" lIns="108265" tIns="54132" rIns="108265" bIns="54132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12060" y="7174437"/>
            <a:ext cx="2856283" cy="412118"/>
          </a:xfrm>
          <a:prstGeom prst="rect">
            <a:avLst/>
          </a:prstGeom>
        </p:spPr>
        <p:txBody>
          <a:bodyPr vert="horz" lIns="108265" tIns="54132" rIns="108265" bIns="54132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1A2FEE-82AB-4452-86AE-020985768D6A}" type="datetimeFigureOut">
              <a:rPr lang="es-MX" smtClean="0"/>
              <a:t>13/08/2015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82416" y="7174437"/>
            <a:ext cx="3876384" cy="412118"/>
          </a:xfrm>
          <a:prstGeom prst="rect">
            <a:avLst/>
          </a:prstGeom>
        </p:spPr>
        <p:txBody>
          <a:bodyPr vert="horz" lIns="108265" tIns="54132" rIns="108265" bIns="54132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72870" y="7174437"/>
            <a:ext cx="2856283" cy="412118"/>
          </a:xfrm>
          <a:prstGeom prst="rect">
            <a:avLst/>
          </a:prstGeom>
        </p:spPr>
        <p:txBody>
          <a:bodyPr vert="horz" lIns="108265" tIns="54132" rIns="108265" bIns="54132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DA6140-81A8-4CB5-9127-E288A882FB7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77452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1082650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5994" indent="-405994" algn="l" defTabSz="1082650" rtl="0" eaLnBrk="1" latinLnBrk="0" hangingPunct="1">
        <a:spcBef>
          <a:spcPct val="20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79653" indent="-338328" algn="l" defTabSz="1082650" rtl="0" eaLnBrk="1" latinLnBrk="0" hangingPunct="1">
        <a:spcBef>
          <a:spcPct val="20000"/>
        </a:spcBef>
        <a:buFont typeface="Arial" panose="020B0604020202020204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53312" indent="-270662" algn="l" defTabSz="10826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94637" indent="-270662" algn="l" defTabSz="108265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5962" indent="-270662" algn="l" defTabSz="1082650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77286" indent="-270662" algn="l" defTabSz="10826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18611" indent="-270662" algn="l" defTabSz="10826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59936" indent="-270662" algn="l" defTabSz="10826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01261" indent="-270662" algn="l" defTabSz="10826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108265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1325" algn="l" defTabSz="108265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2650" algn="l" defTabSz="108265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23974" algn="l" defTabSz="108265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65299" algn="l" defTabSz="108265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06624" algn="l" defTabSz="108265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47949" algn="l" defTabSz="108265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89274" algn="l" defTabSz="108265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30598" algn="l" defTabSz="108265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7.png"/><Relationship Id="rId7" Type="http://schemas.openxmlformats.org/officeDocument/2006/relationships/image" Target="../media/image50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.png"/><Relationship Id="rId9" Type="http://schemas.openxmlformats.org/officeDocument/2006/relationships/image" Target="../media/image5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4.png"/><Relationship Id="rId7" Type="http://schemas.openxmlformats.org/officeDocument/2006/relationships/image" Target="../media/image57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4.png"/><Relationship Id="rId9" Type="http://schemas.openxmlformats.org/officeDocument/2006/relationships/image" Target="../media/image5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4.png"/><Relationship Id="rId7" Type="http://schemas.openxmlformats.org/officeDocument/2006/relationships/image" Target="../media/image6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4.png"/><Relationship Id="rId9" Type="http://schemas.openxmlformats.org/officeDocument/2006/relationships/image" Target="../media/image6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54.png"/><Relationship Id="rId7" Type="http://schemas.openxmlformats.org/officeDocument/2006/relationships/image" Target="../media/image67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4.png"/><Relationship Id="rId9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54.png"/><Relationship Id="rId7" Type="http://schemas.openxmlformats.org/officeDocument/2006/relationships/image" Target="../media/image72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4.png"/><Relationship Id="rId9" Type="http://schemas.openxmlformats.org/officeDocument/2006/relationships/image" Target="../media/image74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jpeg"/><Relationship Id="rId7" Type="http://schemas.openxmlformats.org/officeDocument/2006/relationships/image" Target="../media/image7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8.png"/><Relationship Id="rId7" Type="http://schemas.openxmlformats.org/officeDocument/2006/relationships/image" Target="../media/image1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4.png"/><Relationship Id="rId9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9.png"/><Relationship Id="rId7" Type="http://schemas.openxmlformats.org/officeDocument/2006/relationships/image" Target="../media/image22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19.png"/><Relationship Id="rId7" Type="http://schemas.openxmlformats.org/officeDocument/2006/relationships/image" Target="../media/image26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4.png"/><Relationship Id="rId9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0.png"/><Relationship Id="rId7" Type="http://schemas.openxmlformats.org/officeDocument/2006/relationships/image" Target="../media/image33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gif"/><Relationship Id="rId5" Type="http://schemas.openxmlformats.org/officeDocument/2006/relationships/image" Target="../media/image31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0.png"/><Relationship Id="rId7" Type="http://schemas.openxmlformats.org/officeDocument/2006/relationships/image" Target="../media/image37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4.png"/><Relationship Id="rId9" Type="http://schemas.openxmlformats.org/officeDocument/2006/relationships/image" Target="../media/image3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0.png"/><Relationship Id="rId7" Type="http://schemas.openxmlformats.org/officeDocument/2006/relationships/image" Target="../media/image33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gif"/><Relationship Id="rId5" Type="http://schemas.openxmlformats.org/officeDocument/2006/relationships/image" Target="../media/image31.jpe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1.png"/><Relationship Id="rId7" Type="http://schemas.openxmlformats.org/officeDocument/2006/relationships/image" Target="../media/image44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C:\Users\Angeles de la Mora\Desktop\Marco de hojas\hojas A superior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08"/>
          <a:stretch/>
        </p:blipFill>
        <p:spPr bwMode="auto">
          <a:xfrm>
            <a:off x="7401336" y="6483773"/>
            <a:ext cx="3327782" cy="105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60375" y="4662413"/>
            <a:ext cx="11427924" cy="2592288"/>
          </a:xfrm>
          <a:ln w="3175">
            <a:noFill/>
          </a:ln>
        </p:spPr>
        <p:txBody>
          <a:bodyPr>
            <a:no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err="1" smtClean="0">
                <a:solidFill>
                  <a:schemeClr val="tx1"/>
                </a:solidFill>
              </a:rPr>
              <a:t>Autopoilinización</a:t>
            </a:r>
            <a:r>
              <a:rPr lang="es-MX" sz="2000" dirty="0" smtClean="0">
                <a:solidFill>
                  <a:schemeClr val="tx1"/>
                </a:solidFill>
              </a:rPr>
              <a:t> pero los insectos también mezclan el polen. 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endParaRPr lang="es-MX" sz="700" dirty="0" smtClean="0">
              <a:solidFill>
                <a:schemeClr val="tx1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Aislamiento entre variedades: 6 metros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endParaRPr lang="es-MX" sz="700" dirty="0">
              <a:solidFill>
                <a:schemeClr val="tx1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Esperar a que un 50% de las semillas estén maduras, </a:t>
            </a:r>
            <a:r>
              <a:rPr lang="es-MX" sz="2000" dirty="0">
                <a:solidFill>
                  <a:schemeClr val="tx1"/>
                </a:solidFill>
              </a:rPr>
              <a:t>c</a:t>
            </a:r>
            <a:r>
              <a:rPr lang="es-MX" sz="2000" dirty="0" smtClean="0">
                <a:solidFill>
                  <a:schemeClr val="tx1"/>
                </a:solidFill>
              </a:rPr>
              <a:t>ortar el tallo y eliminar las hojas laterales. Colgar boca abajo en una bolsa de papel para que seque completamente. Para limpiar, frotar con las manos para liberar las semillas.</a:t>
            </a:r>
          </a:p>
        </p:txBody>
      </p:sp>
      <p:pic>
        <p:nvPicPr>
          <p:cNvPr id="5" name="Picture 5" descr="DSCN825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62574" y="1952190"/>
            <a:ext cx="2880320" cy="2313053"/>
          </a:xfrm>
        </p:spPr>
      </p:pic>
      <p:pic>
        <p:nvPicPr>
          <p:cNvPr id="8" name="Picture 17" descr="Ecology Action Sept 2006 29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8" r="18009"/>
          <a:stretch/>
        </p:blipFill>
        <p:spPr>
          <a:xfrm>
            <a:off x="8529276" y="1926109"/>
            <a:ext cx="2847914" cy="2339134"/>
          </a:xfrm>
          <a:prstGeom prst="rect">
            <a:avLst/>
          </a:prstGeom>
          <a:noFill/>
        </p:spPr>
      </p:pic>
      <p:sp>
        <p:nvSpPr>
          <p:cNvPr id="11" name="2 Subtítulo"/>
          <p:cNvSpPr txBox="1">
            <a:spLocks/>
          </p:cNvSpPr>
          <p:nvPr/>
        </p:nvSpPr>
        <p:spPr>
          <a:xfrm>
            <a:off x="8651429" y="4210996"/>
            <a:ext cx="2847914" cy="357788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Lechuga en floración</a:t>
            </a:r>
            <a:endParaRPr lang="es-MX" sz="2100" dirty="0">
              <a:solidFill>
                <a:schemeClr val="tx1"/>
              </a:solidFill>
            </a:endParaRPr>
          </a:p>
        </p:txBody>
      </p:sp>
      <p:sp>
        <p:nvSpPr>
          <p:cNvPr id="12" name="2 Subtítulo"/>
          <p:cNvSpPr txBox="1">
            <a:spLocks/>
          </p:cNvSpPr>
          <p:nvPr/>
        </p:nvSpPr>
        <p:spPr>
          <a:xfrm>
            <a:off x="4752454" y="4189376"/>
            <a:ext cx="2880320" cy="401029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Fase comestible</a:t>
            </a:r>
            <a:endParaRPr lang="es-MX" sz="2100" dirty="0">
              <a:solidFill>
                <a:schemeClr val="tx1"/>
              </a:solidFill>
            </a:endParaRPr>
          </a:p>
        </p:txBody>
      </p:sp>
      <p:sp>
        <p:nvSpPr>
          <p:cNvPr id="13" name="2 Subtítulo"/>
          <p:cNvSpPr txBox="1">
            <a:spLocks/>
          </p:cNvSpPr>
          <p:nvPr/>
        </p:nvSpPr>
        <p:spPr>
          <a:xfrm>
            <a:off x="802452" y="4189376"/>
            <a:ext cx="2869882" cy="401029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Plántula</a:t>
            </a:r>
            <a:endParaRPr lang="es-MX" sz="2100" dirty="0">
              <a:solidFill>
                <a:schemeClr val="tx1"/>
              </a:solidFill>
            </a:endParaRPr>
          </a:p>
          <a:p>
            <a:endParaRPr lang="es-MX" sz="2100" dirty="0">
              <a:solidFill>
                <a:schemeClr val="tx1"/>
              </a:solidFill>
            </a:endParaRPr>
          </a:p>
        </p:txBody>
      </p:sp>
      <p:grpSp>
        <p:nvGrpSpPr>
          <p:cNvPr id="19" name="18 Grupo"/>
          <p:cNvGrpSpPr/>
          <p:nvPr/>
        </p:nvGrpSpPr>
        <p:grpSpPr>
          <a:xfrm>
            <a:off x="2160166" y="63244"/>
            <a:ext cx="3057225" cy="1646841"/>
            <a:chOff x="431974" y="63244"/>
            <a:chExt cx="3057225" cy="1646841"/>
          </a:xfrm>
        </p:grpSpPr>
        <p:sp>
          <p:nvSpPr>
            <p:cNvPr id="10" name="2 Subtítulo"/>
            <p:cNvSpPr txBox="1">
              <a:spLocks/>
            </p:cNvSpPr>
            <p:nvPr/>
          </p:nvSpPr>
          <p:spPr>
            <a:xfrm>
              <a:off x="792014" y="1331884"/>
              <a:ext cx="2697185" cy="378201"/>
            </a:xfrm>
            <a:prstGeom prst="rect">
              <a:avLst/>
            </a:prstGeom>
          </p:spPr>
          <p:txBody>
            <a:bodyPr vert="horz" lIns="108265" tIns="54132" rIns="108265" bIns="54132" rtlCol="0">
              <a:no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s-MX" sz="1800" i="1" dirty="0" err="1" smtClean="0">
                  <a:solidFill>
                    <a:schemeClr val="tx1"/>
                  </a:solidFill>
                </a:rPr>
                <a:t>Lactuca</a:t>
              </a:r>
              <a:r>
                <a:rPr lang="es-MX" sz="1800" i="1" dirty="0" smtClean="0">
                  <a:solidFill>
                    <a:schemeClr val="tx1"/>
                  </a:solidFill>
                </a:rPr>
                <a:t> sativa</a:t>
              </a:r>
              <a:endParaRPr lang="es-MX" sz="1800" i="1" dirty="0">
                <a:solidFill>
                  <a:schemeClr val="tx1"/>
                </a:solidFill>
              </a:endParaRPr>
            </a:p>
          </p:txBody>
        </p:sp>
        <p:sp>
          <p:nvSpPr>
            <p:cNvPr id="6" name="5 Rectángulo"/>
            <p:cNvSpPr/>
            <p:nvPr/>
          </p:nvSpPr>
          <p:spPr>
            <a:xfrm>
              <a:off x="431974" y="63244"/>
              <a:ext cx="2784290" cy="1463538"/>
            </a:xfrm>
            <a:prstGeom prst="rect">
              <a:avLst/>
            </a:prstGeom>
          </p:spPr>
          <p:txBody>
            <a:bodyPr wrap="square" lIns="108265" tIns="54132" rIns="108265" bIns="54132">
              <a:spAutoFit/>
            </a:bodyPr>
            <a:lstStyle/>
            <a:p>
              <a:r>
                <a:rPr lang="es-MX" sz="8800" dirty="0" smtClean="0">
                  <a:latin typeface="Sunday"/>
                  <a:ea typeface="Calibri"/>
                  <a:cs typeface="Times New Roman"/>
                </a:rPr>
                <a:t>L</a:t>
              </a:r>
              <a:r>
                <a:rPr lang="es-MX" sz="4000" dirty="0" smtClean="0">
                  <a:latin typeface="Sunday"/>
                  <a:ea typeface="Calibri"/>
                  <a:cs typeface="Times New Roman"/>
                </a:rPr>
                <a:t>echuga</a:t>
              </a:r>
              <a:endParaRPr lang="es-MX" sz="4000" dirty="0">
                <a:ea typeface="Calibri"/>
                <a:cs typeface="Times New Roman"/>
              </a:endParaRPr>
            </a:p>
          </p:txBody>
        </p:sp>
      </p:grpSp>
      <p:sp>
        <p:nvSpPr>
          <p:cNvPr id="14" name="AutoShape 2" descr="https://files.slack.com/files-pri/T02QAQEJE-F04HKNSL7/logo_nuevo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028" name="Picture 4" descr="C:\Users\Angeles de la Mora\Desktop\logo_nuev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0966" y="398246"/>
            <a:ext cx="2383318" cy="123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ngeles de la Mora\Desktop\Vía Organica\Via Org. Fotos\Huerto para expo\3 octubre 11 (23)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8"/>
          <a:stretch/>
        </p:blipFill>
        <p:spPr bwMode="auto">
          <a:xfrm>
            <a:off x="858192" y="1956378"/>
            <a:ext cx="2886150" cy="2308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2 Subtítulo"/>
          <p:cNvSpPr txBox="1">
            <a:spLocks/>
          </p:cNvSpPr>
          <p:nvPr/>
        </p:nvSpPr>
        <p:spPr>
          <a:xfrm>
            <a:off x="7416750" y="6678637"/>
            <a:ext cx="4104456" cy="720080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MX" sz="2000" dirty="0" smtClean="0">
                <a:solidFill>
                  <a:schemeClr val="tx1"/>
                </a:solidFill>
                <a:latin typeface="Sunday" pitchFamily="50" charset="0"/>
              </a:rPr>
              <a:t>Familia: </a:t>
            </a:r>
            <a:r>
              <a:rPr lang="es-MX" sz="4000" dirty="0" err="1" smtClean="0">
                <a:solidFill>
                  <a:schemeClr val="tx1"/>
                </a:solidFill>
                <a:latin typeface="Sunday" pitchFamily="50" charset="0"/>
              </a:rPr>
              <a:t>Asteracea</a:t>
            </a:r>
            <a:endParaRPr lang="es-MX" sz="4000" dirty="0">
              <a:solidFill>
                <a:schemeClr val="tx1"/>
              </a:solidFill>
              <a:latin typeface="Sunday" pitchFamily="50" charset="0"/>
            </a:endParaRPr>
          </a:p>
        </p:txBody>
      </p:sp>
      <p:pic>
        <p:nvPicPr>
          <p:cNvPr id="1030" name="Picture 6" descr="C:\Users\Angeles de la Mora\Desktop\Marco de hojas\hojas A fond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926" y="6822653"/>
            <a:ext cx="2930234" cy="89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935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ngeles de la Mora\Desktop\Marco de hojas\Chenopodiacea arrib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646" y="6588074"/>
            <a:ext cx="3014465" cy="124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Angeles de la Mora\Desktop\Marco de hojas\Chenopodiacea abaj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781" y="6390605"/>
            <a:ext cx="3014465" cy="124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60375" y="4806429"/>
            <a:ext cx="11041435" cy="1656184"/>
          </a:xfrm>
          <a:ln w="3175">
            <a:noFill/>
          </a:ln>
        </p:spPr>
        <p:txBody>
          <a:bodyPr>
            <a:no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Polinización por viento</a:t>
            </a:r>
            <a:endParaRPr lang="es-MX" sz="700" dirty="0" smtClean="0">
              <a:solidFill>
                <a:schemeClr val="tx1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Aislamiento entre variedades un kilómetro.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Planta anual o bianual.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Cosechar cuando la plante se seque completamente.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Limpiar y almacenar en un lugar fresco y seco.</a:t>
            </a:r>
          </a:p>
        </p:txBody>
      </p:sp>
      <p:sp>
        <p:nvSpPr>
          <p:cNvPr id="12" name="2 Subtítulo"/>
          <p:cNvSpPr txBox="1">
            <a:spLocks/>
          </p:cNvSpPr>
          <p:nvPr/>
        </p:nvSpPr>
        <p:spPr>
          <a:xfrm>
            <a:off x="2592214" y="4261384"/>
            <a:ext cx="2736304" cy="401029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Raíz (etapa comestible)</a:t>
            </a:r>
            <a:endParaRPr lang="es-MX" sz="2100" dirty="0">
              <a:solidFill>
                <a:schemeClr val="tx1"/>
              </a:solidFill>
            </a:endParaRPr>
          </a:p>
        </p:txBody>
      </p:sp>
      <p:sp>
        <p:nvSpPr>
          <p:cNvPr id="13" name="2 Subtítulo"/>
          <p:cNvSpPr txBox="1">
            <a:spLocks/>
          </p:cNvSpPr>
          <p:nvPr/>
        </p:nvSpPr>
        <p:spPr>
          <a:xfrm>
            <a:off x="307976" y="4302373"/>
            <a:ext cx="2255838" cy="306597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Planta</a:t>
            </a:r>
            <a:endParaRPr lang="es-MX" sz="2100" dirty="0">
              <a:solidFill>
                <a:schemeClr val="tx1"/>
              </a:solidFill>
            </a:endParaRPr>
          </a:p>
        </p:txBody>
      </p:sp>
      <p:sp>
        <p:nvSpPr>
          <p:cNvPr id="10" name="2 Subtítulo"/>
          <p:cNvSpPr txBox="1">
            <a:spLocks/>
          </p:cNvSpPr>
          <p:nvPr/>
        </p:nvSpPr>
        <p:spPr>
          <a:xfrm>
            <a:off x="2808238" y="1331884"/>
            <a:ext cx="2265137" cy="378201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MX" sz="1800" i="1" dirty="0" smtClean="0">
                <a:solidFill>
                  <a:schemeClr val="tx1"/>
                </a:solidFill>
              </a:rPr>
              <a:t>Beta </a:t>
            </a:r>
            <a:r>
              <a:rPr lang="es-MX" sz="1800" i="1" dirty="0" err="1" smtClean="0">
                <a:solidFill>
                  <a:schemeClr val="tx1"/>
                </a:solidFill>
              </a:rPr>
              <a:t>vulgaris</a:t>
            </a:r>
            <a:endParaRPr lang="es-MX" sz="1800" i="1" dirty="0">
              <a:solidFill>
                <a:schemeClr val="tx1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2160166" y="63244"/>
            <a:ext cx="3024336" cy="1463538"/>
          </a:xfrm>
          <a:prstGeom prst="rect">
            <a:avLst/>
          </a:prstGeom>
        </p:spPr>
        <p:txBody>
          <a:bodyPr wrap="square" lIns="108265" tIns="54132" rIns="108265" bIns="54132">
            <a:spAutoFit/>
          </a:bodyPr>
          <a:lstStyle/>
          <a:p>
            <a:r>
              <a:rPr lang="es-MX" sz="8800" dirty="0" smtClean="0">
                <a:latin typeface="Sunday"/>
                <a:ea typeface="Calibri"/>
                <a:cs typeface="Times New Roman"/>
              </a:rPr>
              <a:t>B</a:t>
            </a:r>
            <a:r>
              <a:rPr lang="es-MX" sz="4000" dirty="0" smtClean="0">
                <a:latin typeface="Sunday"/>
                <a:ea typeface="Calibri"/>
                <a:cs typeface="Times New Roman"/>
              </a:rPr>
              <a:t>etabel</a:t>
            </a:r>
            <a:endParaRPr lang="es-MX" sz="4000" dirty="0">
              <a:ea typeface="Calibri"/>
              <a:cs typeface="Times New Roman"/>
            </a:endParaRPr>
          </a:p>
        </p:txBody>
      </p:sp>
      <p:sp>
        <p:nvSpPr>
          <p:cNvPr id="14" name="AutoShape 2" descr="https://files.slack.com/files-pri/T02QAQEJE-F04HKNSL7/logo_nuevo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028" name="Picture 4" descr="C:\Users\Angeles de la Mora\Desktop\logo_nuev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0966" y="398246"/>
            <a:ext cx="2383318" cy="123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2 Subtítulo"/>
          <p:cNvSpPr txBox="1">
            <a:spLocks/>
          </p:cNvSpPr>
          <p:nvPr/>
        </p:nvSpPr>
        <p:spPr>
          <a:xfrm>
            <a:off x="6480646" y="6678637"/>
            <a:ext cx="5184576" cy="720080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MX" sz="2000" dirty="0" smtClean="0">
                <a:solidFill>
                  <a:schemeClr val="tx1"/>
                </a:solidFill>
                <a:latin typeface="Sunday" pitchFamily="50" charset="0"/>
              </a:rPr>
              <a:t>Familia: </a:t>
            </a:r>
            <a:r>
              <a:rPr lang="es-MX" sz="4000" dirty="0" err="1" smtClean="0">
                <a:solidFill>
                  <a:schemeClr val="tx1"/>
                </a:solidFill>
                <a:latin typeface="Sunday" pitchFamily="50" charset="0"/>
              </a:rPr>
              <a:t>Chenopodiacea</a:t>
            </a:r>
            <a:endParaRPr lang="es-MX" sz="4000" dirty="0">
              <a:solidFill>
                <a:schemeClr val="tx1"/>
              </a:solidFill>
              <a:latin typeface="Sunday" pitchFamily="50" charset="0"/>
            </a:endParaRPr>
          </a:p>
        </p:txBody>
      </p:sp>
      <p:sp>
        <p:nvSpPr>
          <p:cNvPr id="20" name="2 Subtítulo"/>
          <p:cNvSpPr txBox="1">
            <a:spLocks/>
          </p:cNvSpPr>
          <p:nvPr/>
        </p:nvSpPr>
        <p:spPr>
          <a:xfrm>
            <a:off x="5328518" y="4230365"/>
            <a:ext cx="1691804" cy="378605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Floración</a:t>
            </a:r>
            <a:endParaRPr lang="es-MX" sz="2100" dirty="0">
              <a:solidFill>
                <a:schemeClr val="tx1"/>
              </a:solidFill>
            </a:endParaRPr>
          </a:p>
        </p:txBody>
      </p:sp>
      <p:sp>
        <p:nvSpPr>
          <p:cNvPr id="23" name="2 Subtítulo"/>
          <p:cNvSpPr txBox="1">
            <a:spLocks/>
          </p:cNvSpPr>
          <p:nvPr/>
        </p:nvSpPr>
        <p:spPr>
          <a:xfrm>
            <a:off x="9908929" y="4230365"/>
            <a:ext cx="2070643" cy="432049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Semilla</a:t>
            </a:r>
            <a:endParaRPr lang="es-MX" sz="2100" dirty="0">
              <a:solidFill>
                <a:schemeClr val="tx1"/>
              </a:solidFill>
            </a:endParaRPr>
          </a:p>
        </p:txBody>
      </p:sp>
      <p:pic>
        <p:nvPicPr>
          <p:cNvPr id="7172" name="Picture 4" descr="C:\Users\Angeles de la Mora\Desktop\Traducciones VO\Tren de semillas\betabel semillas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7" r="14316"/>
          <a:stretch/>
        </p:blipFill>
        <p:spPr bwMode="auto">
          <a:xfrm>
            <a:off x="7272734" y="1894517"/>
            <a:ext cx="2376264" cy="236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Angeles de la Mora\Desktop\Traducciones VO\Tren de semillas\betabel planta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04" t="15998" r="19255" b="1979"/>
          <a:stretch/>
        </p:blipFill>
        <p:spPr bwMode="auto">
          <a:xfrm>
            <a:off x="287958" y="1894516"/>
            <a:ext cx="2319323" cy="240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Angeles de la Mora\Desktop\Traducciones VO\Tren de semillas\betabel raiz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7"/>
          <a:stretch/>
        </p:blipFill>
        <p:spPr bwMode="auto">
          <a:xfrm>
            <a:off x="2664222" y="1894516"/>
            <a:ext cx="2520280" cy="236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Angeles de la Mora\Desktop\Traducciones VO\Tren de semillas\betabel semilla.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6" r="15923"/>
          <a:stretch/>
        </p:blipFill>
        <p:spPr bwMode="auto">
          <a:xfrm>
            <a:off x="9865022" y="1894515"/>
            <a:ext cx="2114550" cy="233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C:\Users\Angeles de la Mora\Desktop\Traducciones VO\Tren de semillas\betabel semilla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40"/>
          <a:stretch/>
        </p:blipFill>
        <p:spPr bwMode="auto">
          <a:xfrm>
            <a:off x="5328518" y="1894515"/>
            <a:ext cx="1691804" cy="240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 Subtítulo"/>
          <p:cNvSpPr txBox="1">
            <a:spLocks/>
          </p:cNvSpPr>
          <p:nvPr/>
        </p:nvSpPr>
        <p:spPr>
          <a:xfrm>
            <a:off x="7290323" y="4230365"/>
            <a:ext cx="2358675" cy="258255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Semilla</a:t>
            </a:r>
            <a:endParaRPr lang="es-MX" sz="2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78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9" name="Picture 7" descr="C:\Users\Angeles de la Mora\Desktop\Marco de hojas\Cucurbitacea arrib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686" y="6509762"/>
            <a:ext cx="3312367" cy="136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C:\Users\Angeles de la Mora\Desktop\Marco de hojas\Cucurbitacea abaj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781" y="6174581"/>
            <a:ext cx="3590529" cy="148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60375" y="4878437"/>
            <a:ext cx="11041435" cy="1656184"/>
          </a:xfrm>
          <a:ln w="3175">
            <a:noFill/>
          </a:ln>
        </p:spPr>
        <p:txBody>
          <a:bodyPr>
            <a:no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Polinización cruzada por abeja y otros insectos.</a:t>
            </a:r>
            <a:endParaRPr lang="es-MX" sz="700" dirty="0" smtClean="0">
              <a:solidFill>
                <a:schemeClr val="tx1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Aislamiento entre variedades por un mínimo de 500m.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Cosechar el fruto cuando este completamente maduro.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Separar las semillas del fruto y secarlas completamente en un lugar fresco y sombreado.</a:t>
            </a:r>
          </a:p>
        </p:txBody>
      </p:sp>
      <p:sp>
        <p:nvSpPr>
          <p:cNvPr id="12" name="2 Subtítulo"/>
          <p:cNvSpPr txBox="1">
            <a:spLocks/>
          </p:cNvSpPr>
          <p:nvPr/>
        </p:nvSpPr>
        <p:spPr>
          <a:xfrm>
            <a:off x="2520206" y="4302373"/>
            <a:ext cx="2448272" cy="401029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Planta</a:t>
            </a:r>
            <a:endParaRPr lang="es-MX" sz="2100" dirty="0">
              <a:solidFill>
                <a:schemeClr val="tx1"/>
              </a:solidFill>
            </a:endParaRPr>
          </a:p>
        </p:txBody>
      </p:sp>
      <p:sp>
        <p:nvSpPr>
          <p:cNvPr id="13" name="2 Subtítulo"/>
          <p:cNvSpPr txBox="1">
            <a:spLocks/>
          </p:cNvSpPr>
          <p:nvPr/>
        </p:nvSpPr>
        <p:spPr>
          <a:xfrm>
            <a:off x="215950" y="4302373"/>
            <a:ext cx="2232248" cy="306597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Plántula</a:t>
            </a:r>
            <a:endParaRPr lang="es-MX" sz="2100" dirty="0">
              <a:solidFill>
                <a:schemeClr val="tx1"/>
              </a:solidFill>
            </a:endParaRPr>
          </a:p>
        </p:txBody>
      </p:sp>
      <p:sp>
        <p:nvSpPr>
          <p:cNvPr id="10" name="2 Subtítulo"/>
          <p:cNvSpPr txBox="1">
            <a:spLocks/>
          </p:cNvSpPr>
          <p:nvPr/>
        </p:nvSpPr>
        <p:spPr>
          <a:xfrm>
            <a:off x="2808238" y="1331884"/>
            <a:ext cx="2265137" cy="378201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MX" sz="1800" i="1" dirty="0" err="1" smtClean="0">
                <a:solidFill>
                  <a:schemeClr val="tx1"/>
                </a:solidFill>
              </a:rPr>
              <a:t>Cucurbita</a:t>
            </a:r>
            <a:r>
              <a:rPr lang="es-MX" sz="1800" i="1" dirty="0" smtClean="0">
                <a:solidFill>
                  <a:schemeClr val="tx1"/>
                </a:solidFill>
              </a:rPr>
              <a:t> pepo</a:t>
            </a:r>
            <a:endParaRPr lang="es-MX" sz="1800" i="1" dirty="0">
              <a:solidFill>
                <a:schemeClr val="tx1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2160166" y="63244"/>
            <a:ext cx="3024336" cy="1463538"/>
          </a:xfrm>
          <a:prstGeom prst="rect">
            <a:avLst/>
          </a:prstGeom>
        </p:spPr>
        <p:txBody>
          <a:bodyPr wrap="square" lIns="108265" tIns="54132" rIns="108265" bIns="54132">
            <a:spAutoFit/>
          </a:bodyPr>
          <a:lstStyle/>
          <a:p>
            <a:r>
              <a:rPr lang="es-MX" sz="8800" dirty="0" smtClean="0">
                <a:latin typeface="Sunday"/>
                <a:ea typeface="Calibri"/>
                <a:cs typeface="Times New Roman"/>
              </a:rPr>
              <a:t>C</a:t>
            </a:r>
            <a:r>
              <a:rPr lang="es-MX" sz="4000" dirty="0" smtClean="0">
                <a:latin typeface="Sunday"/>
                <a:ea typeface="Calibri"/>
                <a:cs typeface="Times New Roman"/>
              </a:rPr>
              <a:t>alabaza</a:t>
            </a:r>
            <a:endParaRPr lang="es-MX" sz="4000" dirty="0">
              <a:ea typeface="Calibri"/>
              <a:cs typeface="Times New Roman"/>
            </a:endParaRPr>
          </a:p>
        </p:txBody>
      </p:sp>
      <p:sp>
        <p:nvSpPr>
          <p:cNvPr id="14" name="AutoShape 2" descr="https://files.slack.com/files-pri/T02QAQEJE-F04HKNSL7/logo_nuevo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028" name="Picture 4" descr="C:\Users\Angeles de la Mora\Desktop\logo_nuev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0966" y="398246"/>
            <a:ext cx="2383318" cy="123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2 Subtítulo"/>
          <p:cNvSpPr txBox="1">
            <a:spLocks/>
          </p:cNvSpPr>
          <p:nvPr/>
        </p:nvSpPr>
        <p:spPr>
          <a:xfrm>
            <a:off x="6480646" y="6678637"/>
            <a:ext cx="5184576" cy="720080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MX" sz="2000" dirty="0" smtClean="0">
                <a:solidFill>
                  <a:schemeClr val="tx1"/>
                </a:solidFill>
                <a:latin typeface="Sunday" pitchFamily="50" charset="0"/>
              </a:rPr>
              <a:t>Familia: </a:t>
            </a:r>
            <a:r>
              <a:rPr lang="es-MX" sz="4000" dirty="0" err="1" smtClean="0">
                <a:solidFill>
                  <a:schemeClr val="tx1"/>
                </a:solidFill>
                <a:latin typeface="Sunday" pitchFamily="50" charset="0"/>
              </a:rPr>
              <a:t>Cucurbitacea</a:t>
            </a:r>
            <a:endParaRPr lang="es-MX" sz="4000" dirty="0">
              <a:solidFill>
                <a:schemeClr val="tx1"/>
              </a:solidFill>
              <a:latin typeface="Sunday" pitchFamily="50" charset="0"/>
            </a:endParaRPr>
          </a:p>
        </p:txBody>
      </p:sp>
      <p:sp>
        <p:nvSpPr>
          <p:cNvPr id="20" name="2 Subtítulo"/>
          <p:cNvSpPr txBox="1">
            <a:spLocks/>
          </p:cNvSpPr>
          <p:nvPr/>
        </p:nvSpPr>
        <p:spPr>
          <a:xfrm>
            <a:off x="5112494" y="4283808"/>
            <a:ext cx="2443655" cy="378605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Floración</a:t>
            </a:r>
            <a:endParaRPr lang="es-MX" sz="2100" dirty="0">
              <a:solidFill>
                <a:schemeClr val="tx1"/>
              </a:solidFill>
            </a:endParaRPr>
          </a:p>
        </p:txBody>
      </p:sp>
      <p:sp>
        <p:nvSpPr>
          <p:cNvPr id="23" name="2 Subtítulo"/>
          <p:cNvSpPr txBox="1">
            <a:spLocks/>
          </p:cNvSpPr>
          <p:nvPr/>
        </p:nvSpPr>
        <p:spPr>
          <a:xfrm>
            <a:off x="10153054" y="4230365"/>
            <a:ext cx="1826518" cy="432049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Semilla</a:t>
            </a:r>
            <a:endParaRPr lang="es-MX" sz="2100" dirty="0">
              <a:solidFill>
                <a:schemeClr val="tx1"/>
              </a:solidFill>
            </a:endParaRPr>
          </a:p>
        </p:txBody>
      </p:sp>
      <p:sp>
        <p:nvSpPr>
          <p:cNvPr id="25" name="2 Subtítulo"/>
          <p:cNvSpPr txBox="1">
            <a:spLocks/>
          </p:cNvSpPr>
          <p:nvPr/>
        </p:nvSpPr>
        <p:spPr>
          <a:xfrm>
            <a:off x="7488758" y="4283808"/>
            <a:ext cx="2736304" cy="378605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Fruto (fase comestible)</a:t>
            </a:r>
            <a:endParaRPr lang="es-MX" sz="2100" dirty="0">
              <a:solidFill>
                <a:schemeClr val="tx1"/>
              </a:solidFill>
            </a:endParaRPr>
          </a:p>
        </p:txBody>
      </p:sp>
      <p:pic>
        <p:nvPicPr>
          <p:cNvPr id="8194" name="Picture 2" descr="C:\Users\Angeles de la Mora\Desktop\Traducciones VO\Tren de semillas\calabaza tipo de flores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3" r="4086"/>
          <a:stretch/>
        </p:blipFill>
        <p:spPr bwMode="auto">
          <a:xfrm>
            <a:off x="5112494" y="1800175"/>
            <a:ext cx="2443655" cy="2559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ngeles de la Mora\Desktop\Traducciones VO\Tren de semillas\calabaza plant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206" y="1800175"/>
            <a:ext cx="2475959" cy="2559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Angeles de la Mora\Desktop\Traducciones VO\Tren de semillas\calabaza semillas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1" t="11989" r="22102"/>
          <a:stretch/>
        </p:blipFill>
        <p:spPr bwMode="auto">
          <a:xfrm>
            <a:off x="10153054" y="1800175"/>
            <a:ext cx="1884646" cy="250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Angeles de la Mora\Desktop\Traducciones VO\Tren de semillas\calabaza plantula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7" t="10686"/>
          <a:stretch/>
        </p:blipFill>
        <p:spPr bwMode="auto">
          <a:xfrm>
            <a:off x="215950" y="1800174"/>
            <a:ext cx="2232248" cy="2559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Angeles de la Mora\Desktop\Traducciones VO\Tren de semillas\calabaza fruto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5" t="6270" r="7328" b="4806"/>
          <a:stretch/>
        </p:blipFill>
        <p:spPr bwMode="auto">
          <a:xfrm>
            <a:off x="7579109" y="1800174"/>
            <a:ext cx="2501937" cy="2559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76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9" name="Picture 7" descr="C:\Users\Angeles de la Mora\Desktop\Marco de hojas\Cucurbitacea arrib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686" y="6509762"/>
            <a:ext cx="3312367" cy="136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C:\Users\Angeles de la Mora\Desktop\Marco de hojas\Cucurbitacea abaj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781" y="6174581"/>
            <a:ext cx="3590529" cy="148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60375" y="4878437"/>
            <a:ext cx="11041435" cy="1656184"/>
          </a:xfrm>
          <a:ln w="3175">
            <a:noFill/>
          </a:ln>
        </p:spPr>
        <p:txBody>
          <a:bodyPr>
            <a:no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Polinización cruzada por abeja y otros insectos.</a:t>
            </a:r>
            <a:endParaRPr lang="es-MX" sz="700" dirty="0" smtClean="0">
              <a:solidFill>
                <a:schemeClr val="tx1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Aislamiento entre variedades por un mínimo de 300m.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Cosechar el fruto cuando este completamente maduro.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Separar las semillas del fruto y secarlas completamente en un lugar fresco y sombreado.</a:t>
            </a:r>
          </a:p>
        </p:txBody>
      </p:sp>
      <p:sp>
        <p:nvSpPr>
          <p:cNvPr id="12" name="2 Subtítulo"/>
          <p:cNvSpPr txBox="1">
            <a:spLocks/>
          </p:cNvSpPr>
          <p:nvPr/>
        </p:nvSpPr>
        <p:spPr>
          <a:xfrm>
            <a:off x="2232174" y="4302373"/>
            <a:ext cx="2448272" cy="401029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Planta</a:t>
            </a:r>
            <a:endParaRPr lang="es-MX" sz="2100" dirty="0">
              <a:solidFill>
                <a:schemeClr val="tx1"/>
              </a:solidFill>
            </a:endParaRPr>
          </a:p>
        </p:txBody>
      </p:sp>
      <p:sp>
        <p:nvSpPr>
          <p:cNvPr id="13" name="2 Subtítulo"/>
          <p:cNvSpPr txBox="1">
            <a:spLocks/>
          </p:cNvSpPr>
          <p:nvPr/>
        </p:nvSpPr>
        <p:spPr>
          <a:xfrm>
            <a:off x="143942" y="4302373"/>
            <a:ext cx="2232248" cy="306597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Plántula</a:t>
            </a:r>
            <a:endParaRPr lang="es-MX" sz="2100" dirty="0">
              <a:solidFill>
                <a:schemeClr val="tx1"/>
              </a:solidFill>
            </a:endParaRPr>
          </a:p>
        </p:txBody>
      </p:sp>
      <p:sp>
        <p:nvSpPr>
          <p:cNvPr id="10" name="2 Subtítulo"/>
          <p:cNvSpPr txBox="1">
            <a:spLocks/>
          </p:cNvSpPr>
          <p:nvPr/>
        </p:nvSpPr>
        <p:spPr>
          <a:xfrm>
            <a:off x="2808238" y="1331884"/>
            <a:ext cx="2265137" cy="378201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MX" sz="1800" i="1" dirty="0" err="1" smtClean="0">
                <a:solidFill>
                  <a:schemeClr val="tx1"/>
                </a:solidFill>
              </a:rPr>
              <a:t>Cucumis</a:t>
            </a:r>
            <a:r>
              <a:rPr lang="es-MX" sz="1800" i="1" dirty="0" smtClean="0">
                <a:solidFill>
                  <a:schemeClr val="tx1"/>
                </a:solidFill>
              </a:rPr>
              <a:t> </a:t>
            </a:r>
            <a:r>
              <a:rPr lang="es-MX" sz="1800" i="1" dirty="0" err="1" smtClean="0">
                <a:solidFill>
                  <a:schemeClr val="tx1"/>
                </a:solidFill>
              </a:rPr>
              <a:t>melo</a:t>
            </a:r>
            <a:endParaRPr lang="es-MX" sz="1800" i="1" dirty="0">
              <a:solidFill>
                <a:schemeClr val="tx1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2160166" y="63244"/>
            <a:ext cx="3024336" cy="1463538"/>
          </a:xfrm>
          <a:prstGeom prst="rect">
            <a:avLst/>
          </a:prstGeom>
        </p:spPr>
        <p:txBody>
          <a:bodyPr wrap="square" lIns="108265" tIns="54132" rIns="108265" bIns="54132">
            <a:spAutoFit/>
          </a:bodyPr>
          <a:lstStyle/>
          <a:p>
            <a:r>
              <a:rPr lang="es-MX" sz="8800" dirty="0" smtClean="0">
                <a:latin typeface="Sunday"/>
                <a:ea typeface="Calibri"/>
                <a:cs typeface="Times New Roman"/>
              </a:rPr>
              <a:t>M</a:t>
            </a:r>
            <a:r>
              <a:rPr lang="es-MX" sz="4000" dirty="0" smtClean="0">
                <a:latin typeface="Sunday"/>
                <a:ea typeface="Calibri"/>
                <a:cs typeface="Times New Roman"/>
              </a:rPr>
              <a:t>elón</a:t>
            </a:r>
            <a:endParaRPr lang="es-MX" sz="4000" dirty="0">
              <a:ea typeface="Calibri"/>
              <a:cs typeface="Times New Roman"/>
            </a:endParaRPr>
          </a:p>
        </p:txBody>
      </p:sp>
      <p:sp>
        <p:nvSpPr>
          <p:cNvPr id="14" name="AutoShape 2" descr="https://files.slack.com/files-pri/T02QAQEJE-F04HKNSL7/logo_nuevo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028" name="Picture 4" descr="C:\Users\Angeles de la Mora\Desktop\logo_nuev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0966" y="398246"/>
            <a:ext cx="2383318" cy="123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2 Subtítulo"/>
          <p:cNvSpPr txBox="1">
            <a:spLocks/>
          </p:cNvSpPr>
          <p:nvPr/>
        </p:nvSpPr>
        <p:spPr>
          <a:xfrm>
            <a:off x="6480646" y="6678637"/>
            <a:ext cx="5184576" cy="720080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MX" sz="2000" dirty="0" smtClean="0">
                <a:solidFill>
                  <a:schemeClr val="tx1"/>
                </a:solidFill>
                <a:latin typeface="Sunday" pitchFamily="50" charset="0"/>
              </a:rPr>
              <a:t>Familia: </a:t>
            </a:r>
            <a:r>
              <a:rPr lang="es-MX" sz="4000" dirty="0" err="1" smtClean="0">
                <a:solidFill>
                  <a:schemeClr val="tx1"/>
                </a:solidFill>
                <a:latin typeface="Sunday" pitchFamily="50" charset="0"/>
              </a:rPr>
              <a:t>Cucurbitacea</a:t>
            </a:r>
            <a:endParaRPr lang="es-MX" sz="4000" dirty="0">
              <a:solidFill>
                <a:schemeClr val="tx1"/>
              </a:solidFill>
              <a:latin typeface="Sunday" pitchFamily="50" charset="0"/>
            </a:endParaRPr>
          </a:p>
        </p:txBody>
      </p:sp>
      <p:sp>
        <p:nvSpPr>
          <p:cNvPr id="20" name="2 Subtítulo"/>
          <p:cNvSpPr txBox="1">
            <a:spLocks/>
          </p:cNvSpPr>
          <p:nvPr/>
        </p:nvSpPr>
        <p:spPr>
          <a:xfrm>
            <a:off x="4896470" y="4283808"/>
            <a:ext cx="2443655" cy="378605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Floración</a:t>
            </a:r>
            <a:endParaRPr lang="es-MX" sz="2100" dirty="0">
              <a:solidFill>
                <a:schemeClr val="tx1"/>
              </a:solidFill>
            </a:endParaRPr>
          </a:p>
        </p:txBody>
      </p:sp>
      <p:sp>
        <p:nvSpPr>
          <p:cNvPr id="23" name="2 Subtítulo"/>
          <p:cNvSpPr txBox="1">
            <a:spLocks/>
          </p:cNvSpPr>
          <p:nvPr/>
        </p:nvSpPr>
        <p:spPr>
          <a:xfrm>
            <a:off x="9908929" y="4302372"/>
            <a:ext cx="2070643" cy="432049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Semilla</a:t>
            </a:r>
            <a:endParaRPr lang="es-MX" sz="2100" dirty="0">
              <a:solidFill>
                <a:schemeClr val="tx1"/>
              </a:solidFill>
            </a:endParaRPr>
          </a:p>
        </p:txBody>
      </p:sp>
      <p:sp>
        <p:nvSpPr>
          <p:cNvPr id="25" name="2 Subtítulo"/>
          <p:cNvSpPr txBox="1">
            <a:spLocks/>
          </p:cNvSpPr>
          <p:nvPr/>
        </p:nvSpPr>
        <p:spPr>
          <a:xfrm>
            <a:off x="7200726" y="4302373"/>
            <a:ext cx="2736305" cy="378605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Fruto (fase comestible)</a:t>
            </a:r>
            <a:endParaRPr lang="es-MX" sz="2100" dirty="0">
              <a:solidFill>
                <a:schemeClr val="tx1"/>
              </a:solidFill>
            </a:endParaRPr>
          </a:p>
        </p:txBody>
      </p:sp>
      <p:pic>
        <p:nvPicPr>
          <p:cNvPr id="19458" name="Picture 2" descr="C:\Users\Angeles de la Mora\Desktop\Traducciones VO\Tren de semillas\melon semill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9038" y="1928489"/>
            <a:ext cx="2001842" cy="2445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Angeles de la Mora\Desktop\Traducciones VO\Tren de semillas\melon planta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19"/>
          <a:stretch/>
        </p:blipFill>
        <p:spPr bwMode="auto">
          <a:xfrm>
            <a:off x="2232174" y="1856481"/>
            <a:ext cx="2520836" cy="253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5" descr="data:image/jpeg;base64,/9j/4AAQSkZJRgABAQAAAQABAAD/2wCEAAkGBxQTEhUUExQWFhUWFxsbGBgYGBgaHRscGBkeHSAaGRoYHCggGRwlHxsaIzEhJSkrLi8uGiMzODMsNygtLisBCgoKDg0OGxAQGiwkHyQsLCwsLCwsLCwsLCwsLCwsLCwsLCwsLCwsLCwsLCwsLCwsLCwsLCwsLCwsLCwsLCwsLP/AABEIAQMAwgMBIgACEQEDEQH/xAAbAAACAwEBAQAAAAAAAAAAAAADBAACBQEGB//EADsQAAECBAQEAwcDAwQDAQEAAAECEQADITEEEkFRImFxgQWRoRMyQrHB0fAG4fEjUnIUYoKikrLC4lP/xAAZAQEBAQEBAQAAAAAAAAAAAAABAAIDBAX/xAAlEQEBAAICAQQCAgMAAAAAAAAAAQIRITEDEiJBYQRRExQycYH/2gAMAwEAAhEDEQA/ANbCEMFZiK0JLhmZtac4ZSlK3Ya8RG4Gm+lOcZWDmS1jKGchjV6u3Xa0aGHnhOjF2Dhu7CvnHF60n+FhYLhwa67Mxc07bQthPCUhyoNm91IzUZ61Nu0GlYgqzCtT73PlWGJqxlRxBV8zOKka/m8W9ClpmCVkzhjUGgcNycjzgrO+erMxGnY77uY6DmKS4GXS9GZj37UgWIY5mJQBdQDW2/bU9Ye10H/pUkmgAzA1JI/gbQWTJD8Qci1dDyIpFCtRokkJcPR+3p5dYXVOmJzZARSlQzg2Z7Wro8C6NiQSt9CNG/yu348SQlq5qAkdT1Nw0AwuJKRmNjUhyNH57U0jURjgtIWGux1brDobJYmaBuog2yuC4NKGHZaGpkDirMH86wL/AFCAzFJKjTW2nKsVXJWpS2OUFmYV6xE8qSkixRqftFZkpISSK3ahvv0gYUpgDxBqxQhyaUsz6b7gcoEDigK3caDnqdWhZa6nhNB7za1tDI8PykqSo6Omwe1r+cOIwxLg8I0ttUkxVRh+zsSSSKsT2pyjk6Y3WhobCLzZmYkKatmFSmuj3bWFcQhOZL1Dlqnaxsx7xJdc082voO3KKLJKaMS71+EeXryipUCcpYWJyqdqi76l4tNSmochtNen7waKs6YQ1SS27M8UWVEBveYflD+PAJqA7u50c76GptyimMlzVJ/pt1USK8mHaIXQ+UCtzzLlnrreKDEZlAZCXsxytq9TT9omHkEZfaEFYFe8FnKLEWJsWFvR4KdcM9UyY/vTx0WqJDAB5eSvtEi9MGkElZ2ShRDqBANGqpw/Z9YdxRBmAEqBIBBJGjaA6wTDkElI90U0sG8xX1ghAYBNFcw5oTUmNoRHvaU6MGtTW3pCiiQSMxAVa2orV/xxBkTmJBIZwxuS7mKYwZwqrAUJbiqaZe8BBnKVLU6Gy65iTw7+cabBSRmckDTV6EFqxmrnF1AIUbEPR7ULn6Qbw6apJYpNASwIN6l+jnk/nENHZq0oSFrLcVC1i2j6sWhhaQHCmsAGru7P+eUZk9achzcQKgWd3VdxUsL9hFlTHa5zMOutKsNd7CJEcSZiXSgKUklweEJYbauOd6Rt4FKS4PkTVrA0jOXO4QHBCxwsKMEks5LsAx6NpBpSy6lOkME3qCC7i/u/m0Oxp2YbqApxMoJU+xelHLVHrDuGAbMtLKIqHDPZmeM6QoBOUzAXBBKqJDcrMKUD3bWpE5ytLK4ACHVmQVEijvUAs9vpAT6lgFywayQRp6bU5wfhLFgw9C2o0P7RmnDsSj3QkVIVU8IJUeta8ovhpqUIIS6iCSXcnm5PX1iTVlISkgmxo3PUtd7x2YElIKakClWdxGGnxRL5STxF3uT0GlKAcjGni8UAj2g+JNSWoO1Hiv2p9EZ0gvmdz9Hta0JzpBWrkKEabWblBJ0+YSFByGGtah3/AN17wH/UHKoipJcgVIb4aPUE+pgJVWEUklQJNfdABp84WTOXkKVJULByxcbcNefeH8Jii3GlnzXLs1bC+3eA+IEhAUSHfid2ANh2e8S0BKWPiSo2YknhAO0CmzVEKXmym41oKsCpqcmhgrCNAajLlG/5trHUF+EpH0J5feDXyNQHDq9ojPVR008xDKpmuo3+dYtMIDkpKaBteWkBmSNHdy4Yj8MJALb+kdhoI5fOJFsaTA5gGLJcj5mh/eDpWGLFxXXZufbvAlywoMLWqCNdt3avWOz0hKQFDhQBWwJ3qPQbCGl3BywoknQFwNSrXqIPPkgJ4VVcAP2erVt5gQCQkJOhUfd6EizRZMosohRzKNHDEDQDoPWJOEHMWU5FwOt/zQQrikLUSWSnKXKjchnrQ0BftBk4kBsopWw25v57vDeEAKSHd7vausBKYHDqlzlobmlyLWcc+XnF5M4lDgPzerg66Wb8aOrwzcOUBwQVChqDUauGoH7hhAZM1h7jAJ1NXvYu2xPOEDzkpKSe1U2I1HIBmrpq8Fny8qEtSoq3w2AI0Dl+rvvGX/qs3EpL5QQHUWcP8IDHrvDGEK1pzLYUNNW06DvEjaUgMXJPJ3cl3Fh+c4QxPik5KkBPEVgFJUC7tyJBI1hhJQlnWFEmgZn1Z7Wav3is3HEgoCSSKukhKgHdnUaGvl2gRueVISkJTxMC4ypD6hk1NPmItjcSokFTA0UodaC1iWN9qxkeJ4qZNPs0kgBjQMzEVK7vVmHrDk9KAgJUS5BFLnd+dKwgrjVTpq0mU1FZlKNgoWDGlWPXlGvmliXkHwgUbNZzre8YmG8TlheRLgBwKBWrBiD9PrGlh1gqIANUnisakp+TRZbWOvhWRiRmUb0dgDc+lRvtBlTOLKTQDbnV6sS3erwtPljMASzCpAN79fKLSnKmBGruHPLoOuw3gLhw4VVyexNI7iphUlimiSGDVcc9j2jpp7ppy1bZnaxga1kpckAEZXFydzQekBIzc5on3iq1aMbDnzg82SsUyqzalizc2v0iJIGUhagTcjYdBYxEgOrMt3Zgd/zSJE5+Nysk1U1gbXZ9rQHAzuMgEtelnIuN4cmYYkcbEgXIc8q1Og/DAEylAA6dLv01hZ0J7JWhlt/imJF/a9IkR0flggWO9DRtoHMnDMH4gdGfskXIs76QvPmKUUoSAynfpY+frBArKp9RVQu12AalvkIU0BLYgm58jt0o0AJTXMauN7EftAkYrOoVDHTmN21aM7xHGuSwYliGFSAbKYVvTd3i0jHiK0lSQGowS1C5alBY0NYPOxqswRLQEy2B4iXzMCSBYVfyMY+HluSkkkJFWYlxYdqjv1jXw6T1Y8tBQUGzQUwhjsVOSQBmLlmBd6XdqUfzixxikqBSSSCAUioLh7PZj37Q0qYkKSlw4ABAs5+r/MwwqWACSl3qedGYD8vEAZc8BNXKgHah5sKWjiJqqHKpyRmTsO2th+GHJHhKzVRTLBDBIqdamgbpBF+GrpVJJdwCdqCoGhPnBtj+XD9s+fNJYJSSDUKBA51N2/eLnCAJyy35kk3ua6+sFLpdPutdwKUvWtn6QKZMoAXzKNGFWJ2Fur7RbdDM0DMCFAEkZnJLgXbS3y5Rg+JqW6gJiwoAoLAFgCBcnhBu7xbE4Ba5rleUBmYOba6DWNHB4REtzlZ3PEQ7AmopViKbesUHbK8NwS0KBTLYBJDrqcwIr1+8bmGmsk2zfFlBNbNztblF8SgZa2uK6gsObuTHEKqCKhqm9q30/iK3Zk0IjDZwCu7GpqXrtYxPYsWTzB3rz89NdI6JoepIfTb8/Lx2SlCamxZ6uW5OWe/rEQplVMksNXAOZR+jNBSgENejPan8wLxEoMzNJUpMsXfcOC5BII8oGFZSQQd35k77msQLjBBz75FmzU9C7fOGMJLCQCddq9rdYLJJDh+j3rod4EcSrNlKXJLcokDjnSQWo7ElvVrxydLygkmrP17kfxB5ko0NQx30ND/MAxEpJopLgnd3P2iVZYnoPwf9v2iRrg8v+sSNf8Z19kpmJL8Lg2qzkG3l8oZXh9VVSprcnY72c7axloSZq05CUgEOwf8AkxtlZSSpbkFRDgDQDhDVdqiK8GclkYUOOMZtNeVvPWscx8o5kmju5zKDUBp1+TCDYYkTFKNQQ5Yc6Cz0HPtAcWpU1CgOEgU3LMDb4S5DsdINnRTxFC0oQxYDb+43duppGj4SpOUOo6O5DAs7BuTc4zkSypSJIUlyD716AkmxYgPRjGsfDkcINUp+HQwuWXkxx7GklCgVSwHV8QT3clqD5w9g8KE8RLrZr2Gw66mAypgYMAAKN0iSZ9yDZ2G/LvvFp5fJ57lwfTNBYAfCfQj1imR1FrAW76eRhQzwFoI+Jg3Wn50htAZ6vWv26feM2PPvas1Oaig4t0G8LTPDAXIN9zXsfzrD2XXesdbfeJ0w8uWPVeSxWMmSVsuUWqxJFRahDh2bWB4bxdOcu450PY7N6683f1iQTLRqkE8uJm70PlHmksBQfn2jpMZY9ePkys5ehnH3WIALVGv21p0eGlzBQOXve2lh9I8t7fKeEkK0MNSPEC/E6mDE69H2r6wXB1nkjc9mSKHvWraANQdHi+coBcDIkUrc7cR5nW8Aw/iqCBxFPUH5w2qaClLbFmL9+sY03vfQUtGYgizFq0B1sIvNS97GhG41YW7xZKcqXvrqWA/LCM/GLISVBTEB2JuN6wzlXg1JUwDkO9nbyEcQanlZ/wCPWEsB4hn4W06fMw3LU9qAUr1oPWGwS7EXNOm2gNNNYokMBqXrWjDkNY4uYQp8oIJu5evUNSOexVd6uWIDnl6N5xkrKQH0HKJBQnkryMSEPODCGTlK01Cg4ct/y5O0bBKspXMABuGU9Be4FWpXeEvaKAUSzAU3DEEkmpdiT2PWJMSpaA6gp3KUuWUdXapD9hDapNGkeIoUgKFKANV8r0oBcsaatAcLNKpiyoMwOWtQlW5sLNuOTQgkKQlATLKinLWwdtWck1flSGvEAoJKs2ViHa73uOpMBcwaEJme1YqWCVAEEBwdgaO1OrtHo0KzJC0sxal+bHz9Y89LmEJzpfiZ2DO7Evqz0rWm193w+Z/TbM6n4xq5sehDVgl5eb8nCenYaltUhjvAczF30frBp6HFX89O0Z8xAoxbvHSV8/bS8N8RSJiM6Q5euxaPQKkg3HDv9vtHhEKUVBuJjpy+ce18OURKQFO4DH86RjPjmNS29r5a/n4I6ZZ3brDCFmyaeT+UYvifiIUFy0qBfhW5822vHPbph47ndR5r9SeIomzOE0SnLm3IJLjk5vGMagPTf+YP4n4fkU9077E6HnCYrQikejGzXD0+n08LzFAuPzyiqFZbd4ossKGu0QrNC8aI5npZiHf8/DD/AIbigDlUrgI8j9uUZKT1Pl8ov7QU0is3DjdV6zHBS0pAIS2oupO3U7xl43DCZMCphyoDUFy/eC+DoWUEElj7tfNuUPTZBUWCU+0zAp4kuQAXSQS/55cOrp6NbmwEqloSSkBgwG5NfOHkpcBqOOusJYQ5hlOUchqHuD1jSSigAIDQ1FyQNbOS586inKsVQtgQ7cjz72ik6WovXWhuBZ6EM3L7xAlISw5An6+kContE8//ACP3iRZBDCvz+0SIMmeEplpB1IFRUAh63Szv+8A8PWcrXCaEXcltAa0+kTHzhMSRLIFhmPXQbUDQPE4WZKQlCA6SDmXq5J9GNhz5wkeZh8qPeVmcakMA5YDoTW9OkSXOB4K8LGmpIAYkXL+sHRiWQ6gqYWylmBJJAoBqQ1jV4iJqivgSRmS5JGrXLsaN37wbRf2hV7OhZVSoPR3rYsBo2saUpOWYCkl0oLmtlOXI7El+W0Dw00K4Gq9RozkdHcesXmJ1QpuFqEVuXFKXNv7ngp1sRGNSsJBpmJYmxYa/26/s7RVeF4gCOvMQCRhyc1i5JYtQhq2ua/zFfDccUiYgqKky3IVckvQN1LRerTyeT8WW+3hsYGWmW6iAA1Pt9O8a5WpKUZUFaSkHM7Mk2zULkWjMm+EKmhJmKyZOJndurajkYd8SmLkhKTZAKQRYuX7cLU5RzufqvFefLHDx497a8gBgbZtNuT7xheK+FETQEAJQUu9bk11vraNLw7HoWAAWLgsfpGhjZOZgL/L8eMZWys+PyXHmPMyv057dCgqYQxocr8xR9o85j/0nNTmKP6gSz5aFuhv2ePpMuUEpCR3rcb94HPWlIJoAA5OgAF43jnlGv5creXyNODUoKUnT4TfrC1ajXYvTlHsMR7MT1Klkssu7d1EAs1THMSiWsgJSCnK4UoB7kM+1o7+t7ZhubeSkZUqch+VG89YcweGExa1EDKQHBLC9DQUsa/ONCZKQggLQkklgUhmffS8LeJYgIUUILP7xa76UuLRrdvB9Mx5raSgoYpcp2YafKBHDrWSapGhFD1frGGcVMAYFTtRn0GxMaPhviy0gCY5YUYC/PeM3CxqeSVorw7pbcOSb9yNYugOCAWIpT584zZvi6iHCQ2xdz5CC4HxgK4SKm2sHppmUrSCcqG3Iu2n3gMtJKBo7kd4IrEBQYXod35fm8DkzT7OjKTXr25/msZaXGIOw8v8A9RIw1Tw/xjk1okOmdxm+GeImUtRWApxThSWpW8VV4uoe5cqqghwRsDQgdIHh8OlRdayGswo/Ox7wecilGfTeO1kcZlToxIJUnMEvq5o4YpHMdIflIGXKiwTcm7BgaaUNNWjzJIAdn3UTv+Xjd/T6iEEmiSeEtsat6+Rjnljp1xy2dAAlFJJSK63ofe51hLD4cpCAoknOwJuAzD0t2aHsKM8tK5gAIzPQXepbprBiwIUS6GBqbPSw5kBhvbWMtOTk3AcBmB2IDdx942f0n4GEyisgHN7hLOR/cdjtqIxETx7VAGXKwK0sXYkAlmfV6XbvHqV44BgFpFikZg7GgpYh2pHLP9PP+RlZNRdOHyOkjh01Yk/Jj6RZc1K5aUzLZgFdjcdfrCUzxKpdhyexHKEvb53yu4FduccL46+f6oTxkpUmcwdiXQeT0+Ue2BOR/iI+keXwKkTpwMzQW0o7V7x6rKT7tPzeN3K3WzMZOncj8gKCMv8AUKiJK8tg2Zg5KdWpX7PGmMOf7vzSOTMI6ecW63hdXb54EJLKDkhm1DHRtXeBzsYmWA5YsKMCfznHov1D4ItSXkuJiQSW+K79DtHziZMLuouX7x6PH7ntx825w11Y9ExaSsnKmwFyRoYSxa86iohIppT+YWSRrV99Iqouemkd5jIrlav7UBg7c/vSDy5tDr0pCOJUkip+YgcssKH87xpnbRzmrGBrUTUsD6wJWIYfVo6ibV/wcok2PC8LwKLrqwBtbRmrD85CilkKLNQcgX+t+kK+F+JJCfZlN1OFpJJ6FJof35Q0mcACxJV8JoKDcEfIiOF75d8ctxiqk190nuB6aRIZMompWmtbb9o5GtwaZ86U5cUcxRcvUHSsM4lBCiku3wkhnHIXEN+EeDqmBRVwhqc93jpbHOY1lylugkJ1FN/4jaw2PmBIKhmB4QAKudNhrXnAZ3hZQSkKzcnICQeF/mw3eNlMkZWCQFChHSjcgxtHPKyumEsXw5Hs0At8XOmgcUpCuImpdJdJSoWHxF2v8NSzHl1gWOObKJZAHEwrqCHZ9/No5NwaUqlMCZaHR1dzX/lvHN0AIy4ks5BSC5De64YA1LMz9ecHxGE9tMlEM6FOrkEEFg9wWH/ltElBZBSTnIBZYplAGh3OnSPYYbwlCMLnyj2ik5iblqUB0DARjLLTl5stYVgsVG1BDOXKlt9APSL4fDkudC1N219Y0MJhw7mzcPL/AHGDb5Hp254XhUplKZir4ruOUTwrHKSQhRor3eX8wrJxaUkqBCpa3qC4JB3FoHh5qVTRsLDs14Ljwt6r1okG+anNoGUrSHBdoS8NxDHKuo+F/lGnLWXJamgZ/WMcx1nJHELIBUTQDQDSPm0vB+0nTFLSA5JAejqJ2vH0nxMCZLWkcKikjuRHgJpyGz7ku9LU3cmN+PLivX+NjOy5wASVFgSDY1Yf4gRk46UzFHulvXQxv46b7AgLBMxYboB8u7xjeKqWC5UAH90Ps1d7R3wtd7ZlOIxpiw7GrQQGgG9YDNk1CtQX6xbD4ZSlEBLsD6bR2cdDoUNW3G/7x1SLkWe0AQkCr/tDKTWh+3lCRMMoi19jG1MdSXFVCu2n1EYkuY96EH87R6PBSlplsEvR6hx0r2obxz8ldfGqEKNXIerbRIQXigCRxUpY6RIzqteqHMZ4ghSEf3FiWfUanR/OHfDvEASX4XADnUt87sI8llc1bhcesbHhq6FO44Q4DmjMN/2jVx4GOe69AJKXUGUStsy3oAkOADUAV9YsZSJjqylnrzPlUWjAmD2CCVkqmUJIozkUAsb/AF2bR8HxJVncqIISRrRt2oWbyjGm9mpmHfMCClwz6MRo1afN4HhpWRPChqkFLvmAo73rU94cWQzHzHKOy3BvQVHMkN+dYC54VgvarDCgLrdmF6F9qece5UEhOWjW/OUeGl4xUkqCLdLi5fvFZn6jm1zMNmfZ/nSOOeNtcvJhcl1/qTDCZMClKCXZJAexqU5frCfj/wCspRQqXJBUVpKSojKACGLA1JboIw04IHKGDVc71pQafYx3F+HyxMlpCXJNam40Jen7xuTFz/rze2j+m1K9gGBIz5Tsyj9HftDmDlvMSCWr8jrC+OmmXKTKQyUEZ1AXzKFQe4PnDPh3icsDjCs6mBIAOnM0g3ea8nnw9zeKeNINBm9fxobwuJUh9gW6P9IwsDjRNBKCeGrGhH0vGn/qUp197bcVHd452OUlac2fwqWWoDXc948B4xImS15kF0qfhO+rd6iN/E+JZ6CgdyPw2jPxy+EHQH6c+3lGsOK9Xgvu08xO8TISUqSSo3c/hjLmzs5c/wAdIL4pPPtDmFTCy5nKPXjjI75ZWqhL6xp+AJec9Wav3jPlyiogCrm8b3hMpCSGqFBwqw4d60v5PBneNNeOc7ZniOBKVlgopq5bzdu1oDKlPTV6MKx6qZLCgWDZSKGhLi47fKJLy1FRvf8ADGZ5OG74+WT4f4dxZpgZLAh/i8rR6FeMSiWoFBP3fQaMW8tITlYejE0ILuebts1BB58spSrV99h6PGMuWsZqcMceHpNVLVmN2311iRppk0Hvf+JiQ7+1qMpXhSvZpIKS9/k3V6d4c8L8PUnMVBlGxcOGD0d6tTzjN8JxpzFJJyEOt9Ho7mxcw2qYtUxKZhyh+G4Dg3ept51jdt6rMk7iuLme2yg0JLkcksE9Xd+0bcmSEmjJGViaB2YD7RiYRImz1MkkZr/4/LpHoJmCd9WA0B0FudBBTHJKAtTEOFUNtL62tBJ/DROg00b6RVZEtN2cEBg5rtrCOGzBXG9QCNHNX2s7NyjLRlUgFAzHKDmIajmpYgX3hTHn+kncAOw1pbesaC0hYYAWcA3obVjMxhZs4IYj1vvy3iFd8AUlTjMxD05fnyiCVlClEnOnQiuV2f5eUJYBCpcxJpxBy/qDfeN7FZZgChTdmran+NAf+MZynJl4ZOPU5Sf9qe1IWQriHIiHsXKdIUAQ1K7Cxf0hFF3hj53lmsq2MAPZ10+IbxsT0A62qIx8EsKHT8EbGH90akCvc0ryjF7YkZyuj7wHGqYB7U7Elo1zhs3WMfxBbLanCwA53Pe0Md/x57nk/Hk/1lHduzBvmISdul41f1Ake0AF2rr0jMmIINqR6cenXKc1rfpxGYr1se2vzjRlqSkVBAr5GjCFPApJAKnYGmxYGvb7GNpanS4IYB9wRoTy+8csry74TgJa3qly+x/9huIuol7JB3FSfx46pADEF1AHTytAEYhSnGUVbVw4LQNGZEx2NAQKj+eV4D7NWVioFIIZhp16tFOIhkkBXR2u4rfT1i6ZjkJOz/WwtABQlX/9D5CJDPDt8okOxp4/ATACpBFFCpszWrpGsZIWmWdZeUkPWtDfdnreMOTMLuNstr/ePTjDgAFIZksRd6UNb79o3nxWMOkBShObuGowAJNr/vDs9OZHvKBL0dqa60/mMrC4oGnvO4fR9AwpDWHczAkBQSHvcnNQBrXjNblHPiSAlIqQhL294cnvYwDC4tMwOh70SoWP4LDnF56ElIJ90ElLcnL0elmhZWKElWVQYAuFcjrbQ368ooTwDzM45JuwSQxruC8J+I4hK18IdqK5E09OUFRME1BWmjFq/EAR5a+kZ3ibIJYUzptc6uOb/lYoKZRJ4A9Qn3ue/wB4NILDMTQhy1gG0HYlorh3IUcwqxGxdn6NWvKLjKoFxlCqHcVLO25PeAj4aeCkBAzBaiRQ0SwJfS//ALCM+dhiCW91zaHJKApISCQpBuAx5U2yv2hlUtgC+gev5WCOfk8UzZOCmZVWvHpMLOa+1ukZi5hdRAAy6qBDly5G/wC8VxWJWQQkkKH5eCzbj/Xs+W3isUiUApSxV2FXt5NHkMUpQJUWJUSbEi94OJhUHJJUTW9g47V+cWnyiVJ3IfQnc0oKVpq/SKe13w8ckIjwxUwvmSok7n7UaH5HgYGyiO2tbXP2hQYky2ZIqADWp0F6s8a0jEgLZ2Vz+g3jdtamOMDmSkoulwEtbRqxfESUqWnIMgYkl6DVz0Hm8NFJN2v5/loUxOHDMa8nIfkW84w2zTiAp1JDFKwlSSAaEgBVdL2EdxT3FDb1jmMkeyPtAeEEBXQ/UQxKAVW4IBA5Frdo39sfTqap4aUzHezlq8jEM8IQV5fq71/eBYlJBSRRraByTroDbm/SKhBWhTnhZiK0LMaGsBXQmYwZiGpxqHo1IkARhGADqoNDEiDF8OOZQ0DgqJoBtWw5PHoZ855RqWJIOUprTcWcu0JYzDrQkZJgqqiSAXsK5ndgdYfwOFyS0A5aXZ+J1XLV0bsY1ldjGa4LZUpCUISqpoHYixqbbh+sMYZBkF1EqUoDg1S5HE/R7b+cn4kqyzQHSgkAOLgOfSvduRaw81JYksJj8JdwG1c2LwGF5s0hASga+8TRIU7V1IA6XjGX4j7VSklrnKTbV3/6+Ub3j0xpZCSHJDM1xHmPB8MJk8Jb3j0Z9eov22hn7FvOmlgQJSFOSpVmFA7EgD+5/pFsQM4dilKTcM4LC9XAbXlBVhKEErVmYlQOpBJbKCW95LcotLSJieEDifWhqKEf8TTm8B46W8LxKVAAJdlHh3CQ6QDoDvs8NqOXKlR98ADqkhySNSfytOysOEZVEMGCn2Io1rM/rF/ZAlveU2YUrwmh5VgK8u6Tla7aaEMRuKxaU+ZSVO3RvzUdoKqZxszfe8cxFCVk7WHM0YdYkGp2UKZSSFVf83hXENQg0BcqG+o6EQTEJCi4pe2pFHjk5QPb6h4Yi6U5Q+tKVrQvbWg84YkYgTEuFJQ6SUlRsRcQmlNTTQV0pVxzYgdmjmBmoTRRAuajUnR7VAPXpBZtQJCBMmArIYNQUDt8qkNyhudlCgAS4veg2cfzSGVTKJYhlByLu4oTtaMfATXXMNwXQkiptfamm7wFq4zGMxSMxSHvSrhixvR/vB0LE2gcuxemztb1jKkqudGBerPdn0/neHcFLol6ZOHKByvvt6w8DlzEy1oUMwA0bMku42t1BhUSSghSHCCS4BNCdRyO3KGZ0xicx1AZn0o1LmsLS5ii6l0CSwAoGqxVStHh/wBMzfy5iZhT7xpmYAahxo/5rB8PKBJYlyS+1S5tyaFUoeYBUpILatzG1IcQQBme+m3NoqY4rw4PeJB0qpf5RIydkcbNQU2qRmzaAHg6i8NSFS1IHCpLJyqSTcINVJ31veM+ThgqWpMxJSkMEMNzqKlwR5Kh+YUnKxOYO9v8XPIs/ONAFOHVRILJKtWqk6cn+oEJz5qEAnMorBZL+7UDMNOIv6DSGPF5rICU+6QC5+KqXPDsHfrrGdMmhaAlIdSRmOalA1aa0t84orS6lTFZkkihACbuyW1sKN1eH52GQlTpIEwAEgFqBqhRt51geClGYJqwopKgGLV5tVgB+bQ4rDgykrJYGp1epuT1JiogeOwEz2QdDf2ORUZQ96vxJL84R/T85lNobh+7jtD2JmTDLzAFgEhIJ0DDsKPzrvCMpDBJSGUasdWD15t8oZeBZzt62YeEOxYE1sfXY+sSWs5uaUfIj7wj4fiv6ak3y2GoBGnn6QxKngqpqCk0/wBr84y3sVJoX7QZRA2B/aLHw9ZTmSKAipjLl4oLSrNwqSohSdqHW7W/BCNiTJg1YGndxWvlC08um3FnD8mah5axXEy0rDsOTagdN/rBsKgqWQWDtXkNetyREg5CMgCU3ctmDsCagjXTzhLxnCj2eZNRRtxUu5++4jQReYohuJhqwcM+5/aOziAVJQzkkkNTzMXydcaL4NSUSQtV2s1bln6coWwqC4XRlHi7U9TtW+0Wx0kBAoogadSxqBXUwKao+zKdqNzqST/1inK6akqVlYIIZQ1N3qxDWi0+eUhawAal60JDfJ9ow/BMWEkglmYX6BxycesaOcWIddgQLklg3Oggs1TLuABededbO1EuNSQ5/f7R3DrWVLQqiQQzi73c7Ny+0CwBdSiQ5UQGavIc6CCY1LlJNCHYA6UNfLpEC89LTQxISkXFu3bT7xpSEkpCr0HLzhf2asoBtlJIYvQE/Q30gmHmhWVFRSmWoLb9IdjS/th/YfSOQyJX+wRIODouMs2qeJ3SXFCWB5NTMx5w1hkmpBZSgp6DRh8qdICg5JYZAAcGlzTKT11+0GMkmqtSBpal9257Q1RzFYYEEHiY8quxDAhmsO0YfimE4h7K4ASw5NflG5IxK6Zkh6g1ahtfd9IXxk9IKGAClk1YuA1SBqfpBOBZsXBzElBBrQu2hY17l4SxgKymWkO1TsA9PMk82EFkKMmUMwdswQXopuLsbU8tYNh0lKnADKDl2owu73FPOJE52KKBkBdBswFtB+/7xFiiiag2swPvedoF4mt1JCQUgvxbEcTADl6wfBTUCWkzOIZQGFSWI00bc0GpiSvh89LzFEXrW4Yg11Fz8oP4djkIxARmBTnSXLnhubdBT6RnYVLkA+6GJJ1IDpJFCxcvv6xlyC85nCQKA9NY1rbNun2z2MupejPVmSRV31j5nJKjPnzWooqbnWlDo1Y05eKKkBJJIAAZRJqO97QHEkEqOzEmjCpDHuRBNtWLKl2AFSD5saGBIWlJILjuQXbe1tYZmTNGOYB70cfRx6xn4pYdIUxYkmmgNy4J5ducBMqmOgGzuoEq20I7+kJ4XGMtSSHBvRmKhQV/xMUmSlZi3u3Ot7GupZmH1huZNzHMEj4XJHNn6hw7xJnTVpWtKQ4zb70oQdxrrF5UoOoMzl7vQADu7/jUqJb7kgijlxegI5mnWEsbNMplD3nys9RQEvvf0hnfAuvkjPBE1kg3o7+XPaN3DTMrGpygAPY6lXWusJYNftCxcKV1BYVHXWsOZFISU0Vw5nbffe1/tDbsYzRjDhJU6QxKbV5HftFVSgtyVUGx9PzYRbAIs4Ox5EcwdrFtICFEhRDG4YBrUCmF3DxlpM+nvBm1BO9tQT6QTBYn2eb+24I1J566eUAmuztVi49HDbARU4sBWUWIdJLXc05Al4ltqjxNB+I+R+8SM9MwsOBXkD6vWJAT6F5kBi5KjUhvidq3t3iLXlcZuEmgaxcuxpmBJELTJuqRmdTAkjbQ20D/AOOsKJnpKsszimAEAWsKuee+sINYaYop41XbQe67M4/LR2bLBWFEu6gkcqEm1Rz5PHJs1ZYDIlwan5et2Mc8DIHukli5Fx1f8tCFPE8YgJUMrtpYXpruxhhSuFJFXSHA1BIrTWnqbwgZBC1IAeWTmJqav7rvuBQwbxAlKKK4QzMakDR20Y84k4rEpUn2iCeB+GnwswqWIuw+8Ky0lMwEMxSUhyCGMxwnuW84ewY9onK4TwFklIDrIAD8jmr1jIErOnVJfKRuQC9HerDyggrXxqFZJhHCTzI0uCeW8Zvh6s5BWkD2YqTa4q25o/0hrBZigpP9UgBiahquGNHYkg7w2FIRKZQLsQrd118zSHpd8nJSEu4FKEVoL25cucGTJGQ294ltefzMZ+AnpVmS5OXLoz/D6n0hvDh3B3ox8n33iOw5c0spetg1vx4hSCsuBWtdqbdfWOYVwlYDaFidH/mEpc1Sp81JBYEqSdjp2v5wUrY8+zSQxIINGfVwX0Zg1dIRmeNJKQgJK3BBNiSrYdY0sUmgSqxS51oA2nURi+CSkpxCVqZhUB7k2IB+Qq7QzWt1z8mVx6bRSMLKzTKzF1CaU2dtqO0eZwyVTFlSgSLnn+8M4zEKxOIJU4dTBJplGibUhuRKUKBATW7uwpy6+cPTOGO+a4hZ9oShuEAJoWJNADWhdoMrFq4VEEByFPum3yAg8mUyrDMkgijDoYTn485si0sC/Qv6wduvRuYlSkgivETaoqzX5awhilKQss9EvY7gZj57Q7I8QAK0qDcIyKD8JZwSOdjyMKYHFKMziIUFOk5g9DoX5sPwRQZXgyjFe1luUkEihNj3sfnCC1k8QlzFZSapSoi41AazxTEKmSUTEJUpiXoW/wCJAueZi+DxcxYCZmUDR1NfkLmHXy4evXTh8W/2o8zEjh8LTy8zEh9q/nbchIAIAHuqPcaxUywJ4IFSBXq7ttEiRzr0lsWGTNI2WP8As1ukLYM8Es6gK9CwiRI18M3tsTPfUNMyQ3UJf5msZPih/oS7eQ/u9YkSCdnLofxGaR7FtcwNrGO4mqw+rPz6721iRIoGikabVHVj5wLCJBWp6sqndokSBpfChgtgBxJ/+f384LLUwDUqfmYkSGBAWUIAlIObmpj0r9hEiRUhyZygZRBqAWPaM/xLDpTKCkhlbudxEiRTtzzF8Fx0yaFiarOEimYAkX1Z4YQf6jf5fSJEhvdOH+JFE9TGvwIPdzFPEgDNAIBD7bPEiQfJ+AxMOdVfhEUlUZuZ7gRyJCyP4sp1Lfb/AOYyMNLBJBrprrziRI6x5/mrKQxavmYkSJEn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4" name="AutoShape 7" descr="data:image/jpeg;base64,/9j/4AAQSkZJRgABAQAAAQABAAD/2wCEAAkGBxQTEhUUExQWFhUWFxsbGBgYGBgaHRscGBkeHSAaGRoYHCggGRwlHxsaIzEhJSkrLi8uGiMzODMsNygtLisBCgoKDg0OGxAQGiwkHyQsLCwsLCwsLCwsLCwsLCwsLCwsLCwsLCwsLCwsLCwsLCwsLCwsLCwsLCwsLCwsLCwsLP/AABEIAQMAwgMBIgACEQEDEQH/xAAbAAACAwEBAQAAAAAAAAAAAAADBAACBQEGB//EADsQAAECBAQEAwcDAwQDAQEAAAECEQADITEEEkFRImFxgQWRoRMyQrHB0fAG4fEjUnIUYoKikrLC4lP/xAAZAQEBAQEBAQAAAAAAAAAAAAABAAIDBAX/xAAlEQEBAAICAQQCAgMAAAAAAAAAAQIRITEDEiJBYQRRExQycYH/2gAMAwEAAhEDEQA/ANbCEMFZiK0JLhmZtac4ZSlK3Ya8RG4Gm+lOcZWDmS1jKGchjV6u3Xa0aGHnhOjF2Dhu7CvnHF60n+FhYLhwa67Mxc07bQthPCUhyoNm91IzUZ61Nu0GlYgqzCtT73PlWGJqxlRxBV8zOKka/m8W9ClpmCVkzhjUGgcNycjzgrO+erMxGnY77uY6DmKS4GXS9GZj37UgWIY5mJQBdQDW2/bU9Ye10H/pUkmgAzA1JI/gbQWTJD8Qci1dDyIpFCtRokkJcPR+3p5dYXVOmJzZARSlQzg2Z7Wro8C6NiQSt9CNG/yu348SQlq5qAkdT1Nw0AwuJKRmNjUhyNH57U0jURjgtIWGux1brDobJYmaBuog2yuC4NKGHZaGpkDirMH86wL/AFCAzFJKjTW2nKsVXJWpS2OUFmYV6xE8qSkixRqftFZkpISSK3ahvv0gYUpgDxBqxQhyaUsz6b7gcoEDigK3caDnqdWhZa6nhNB7za1tDI8PykqSo6Omwe1r+cOIwxLg8I0ttUkxVRh+zsSSSKsT2pyjk6Y3WhobCLzZmYkKatmFSmuj3bWFcQhOZL1Dlqnaxsx7xJdc082voO3KKLJKaMS71+EeXryipUCcpYWJyqdqi76l4tNSmochtNen7waKs6YQ1SS27M8UWVEBveYflD+PAJqA7u50c76GptyimMlzVJ/pt1USK8mHaIXQ+UCtzzLlnrreKDEZlAZCXsxytq9TT9omHkEZfaEFYFe8FnKLEWJsWFvR4KdcM9UyY/vTx0WqJDAB5eSvtEi9MGkElZ2ShRDqBANGqpw/Z9YdxRBmAEqBIBBJGjaA6wTDkElI90U0sG8xX1ghAYBNFcw5oTUmNoRHvaU6MGtTW3pCiiQSMxAVa2orV/xxBkTmJBIZwxuS7mKYwZwqrAUJbiqaZe8BBnKVLU6Gy65iTw7+cabBSRmckDTV6EFqxmrnF1AIUbEPR7ULn6Qbw6apJYpNASwIN6l+jnk/nENHZq0oSFrLcVC1i2j6sWhhaQHCmsAGru7P+eUZk9achzcQKgWd3VdxUsL9hFlTHa5zMOutKsNd7CJEcSZiXSgKUklweEJYbauOd6Rt4FKS4PkTVrA0jOXO4QHBCxwsKMEks5LsAx6NpBpSy6lOkME3qCC7i/u/m0Oxp2YbqApxMoJU+xelHLVHrDuGAbMtLKIqHDPZmeM6QoBOUzAXBBKqJDcrMKUD3bWpE5ytLK4ACHVmQVEijvUAs9vpAT6lgFywayQRp6bU5wfhLFgw9C2o0P7RmnDsSj3QkVIVU8IJUeta8ovhpqUIIS6iCSXcnm5PX1iTVlISkgmxo3PUtd7x2YElIKakClWdxGGnxRL5STxF3uT0GlKAcjGni8UAj2g+JNSWoO1Hiv2p9EZ0gvmdz9Hta0JzpBWrkKEabWblBJ0+YSFByGGtah3/AN17wH/UHKoipJcgVIb4aPUE+pgJVWEUklQJNfdABp84WTOXkKVJULByxcbcNefeH8Jii3GlnzXLs1bC+3eA+IEhAUSHfid2ANh2e8S0BKWPiSo2YknhAO0CmzVEKXmym41oKsCpqcmhgrCNAajLlG/5trHUF+EpH0J5feDXyNQHDq9ojPVR008xDKpmuo3+dYtMIDkpKaBteWkBmSNHdy4Yj8MJALb+kdhoI5fOJFsaTA5gGLJcj5mh/eDpWGLFxXXZufbvAlywoMLWqCNdt3avWOz0hKQFDhQBWwJ3qPQbCGl3BywoknQFwNSrXqIPPkgJ4VVcAP2erVt5gQCQkJOhUfd6EizRZMosohRzKNHDEDQDoPWJOEHMWU5FwOt/zQQrikLUSWSnKXKjchnrQ0BftBk4kBsopWw25v57vDeEAKSHd7vausBKYHDqlzlobmlyLWcc+XnF5M4lDgPzerg66Wb8aOrwzcOUBwQVChqDUauGoH7hhAZM1h7jAJ1NXvYu2xPOEDzkpKSe1U2I1HIBmrpq8Fny8qEtSoq3w2AI0Dl+rvvGX/qs3EpL5QQHUWcP8IDHrvDGEK1pzLYUNNW06DvEjaUgMXJPJ3cl3Fh+c4QxPik5KkBPEVgFJUC7tyJBI1hhJQlnWFEmgZn1Z7Wav3is3HEgoCSSKukhKgHdnUaGvl2gRueVISkJTxMC4ypD6hk1NPmItjcSokFTA0UodaC1iWN9qxkeJ4qZNPs0kgBjQMzEVK7vVmHrDk9KAgJUS5BFLnd+dKwgrjVTpq0mU1FZlKNgoWDGlWPXlGvmliXkHwgUbNZzre8YmG8TlheRLgBwKBWrBiD9PrGlh1gqIANUnisakp+TRZbWOvhWRiRmUb0dgDc+lRvtBlTOLKTQDbnV6sS3erwtPljMASzCpAN79fKLSnKmBGruHPLoOuw3gLhw4VVyexNI7iphUlimiSGDVcc9j2jpp7ppy1bZnaxga1kpckAEZXFydzQekBIzc5on3iq1aMbDnzg82SsUyqzalizc2v0iJIGUhagTcjYdBYxEgOrMt3Zgd/zSJE5+Nysk1U1gbXZ9rQHAzuMgEtelnIuN4cmYYkcbEgXIc8q1Og/DAEylAA6dLv01hZ0J7JWhlt/imJF/a9IkR0flggWO9DRtoHMnDMH4gdGfskXIs76QvPmKUUoSAynfpY+frBArKp9RVQu12AalvkIU0BLYgm58jt0o0AJTXMauN7EftAkYrOoVDHTmN21aM7xHGuSwYliGFSAbKYVvTd3i0jHiK0lSQGowS1C5alBY0NYPOxqswRLQEy2B4iXzMCSBYVfyMY+HluSkkkJFWYlxYdqjv1jXw6T1Y8tBQUGzQUwhjsVOSQBmLlmBd6XdqUfzixxikqBSSSCAUioLh7PZj37Q0qYkKSlw4ABAs5+r/MwwqWACSl3qedGYD8vEAZc8BNXKgHah5sKWjiJqqHKpyRmTsO2th+GHJHhKzVRTLBDBIqdamgbpBF+GrpVJJdwCdqCoGhPnBtj+XD9s+fNJYJSSDUKBA51N2/eLnCAJyy35kk3ua6+sFLpdPutdwKUvWtn6QKZMoAXzKNGFWJ2Fur7RbdDM0DMCFAEkZnJLgXbS3y5Rg+JqW6gJiwoAoLAFgCBcnhBu7xbE4Ba5rleUBmYOba6DWNHB4REtzlZ3PEQ7AmopViKbesUHbK8NwS0KBTLYBJDrqcwIr1+8bmGmsk2zfFlBNbNztblF8SgZa2uK6gsObuTHEKqCKhqm9q30/iK3Zk0IjDZwCu7GpqXrtYxPYsWTzB3rz89NdI6JoepIfTb8/Lx2SlCamxZ6uW5OWe/rEQplVMksNXAOZR+jNBSgENejPan8wLxEoMzNJUpMsXfcOC5BII8oGFZSQQd35k77msQLjBBz75FmzU9C7fOGMJLCQCddq9rdYLJJDh+j3rod4EcSrNlKXJLcokDjnSQWo7ElvVrxydLygkmrP17kfxB5ko0NQx30ND/MAxEpJopLgnd3P2iVZYnoPwf9v2iRrg8v+sSNf8Z19kpmJL8Lg2qzkG3l8oZXh9VVSprcnY72c7axloSZq05CUgEOwf8AkxtlZSSpbkFRDgDQDhDVdqiK8GclkYUOOMZtNeVvPWscx8o5kmju5zKDUBp1+TCDYYkTFKNQQ5Yc6Cz0HPtAcWpU1CgOEgU3LMDb4S5DsdINnRTxFC0oQxYDb+43duppGj4SpOUOo6O5DAs7BuTc4zkSypSJIUlyD716AkmxYgPRjGsfDkcINUp+HQwuWXkxx7GklCgVSwHV8QT3clqD5w9g8KE8RLrZr2Gw66mAypgYMAAKN0iSZ9yDZ2G/LvvFp5fJ57lwfTNBYAfCfQj1imR1FrAW76eRhQzwFoI+Jg3Wn50htAZ6vWv26feM2PPvas1Oaig4t0G8LTPDAXIN9zXsfzrD2XXesdbfeJ0w8uWPVeSxWMmSVsuUWqxJFRahDh2bWB4bxdOcu450PY7N6683f1iQTLRqkE8uJm70PlHmksBQfn2jpMZY9ePkys5ehnH3WIALVGv21p0eGlzBQOXve2lh9I8t7fKeEkK0MNSPEC/E6mDE69H2r6wXB1nkjc9mSKHvWraANQdHi+coBcDIkUrc7cR5nW8Aw/iqCBxFPUH5w2qaClLbFmL9+sY03vfQUtGYgizFq0B1sIvNS97GhG41YW7xZKcqXvrqWA/LCM/GLISVBTEB2JuN6wzlXg1JUwDkO9nbyEcQanlZ/wCPWEsB4hn4W06fMw3LU9qAUr1oPWGwS7EXNOm2gNNNYokMBqXrWjDkNY4uYQp8oIJu5evUNSOexVd6uWIDnl6N5xkrKQH0HKJBQnkryMSEPODCGTlK01Cg4ct/y5O0bBKspXMABuGU9Be4FWpXeEvaKAUSzAU3DEEkmpdiT2PWJMSpaA6gp3KUuWUdXapD9hDapNGkeIoUgKFKANV8r0oBcsaatAcLNKpiyoMwOWtQlW5sLNuOTQgkKQlATLKinLWwdtWck1flSGvEAoJKs2ViHa73uOpMBcwaEJme1YqWCVAEEBwdgaO1OrtHo0KzJC0sxal+bHz9Y89LmEJzpfiZ2DO7Evqz0rWm193w+Z/TbM6n4xq5sehDVgl5eb8nCenYaltUhjvAczF30frBp6HFX89O0Z8xAoxbvHSV8/bS8N8RSJiM6Q5euxaPQKkg3HDv9vtHhEKUVBuJjpy+ce18OURKQFO4DH86RjPjmNS29r5a/n4I6ZZ3brDCFmyaeT+UYvifiIUFy0qBfhW5822vHPbph47ndR5r9SeIomzOE0SnLm3IJLjk5vGMagPTf+YP4n4fkU9077E6HnCYrQikejGzXD0+n08LzFAuPzyiqFZbd4ossKGu0QrNC8aI5npZiHf8/DD/AIbigDlUrgI8j9uUZKT1Pl8ov7QU0is3DjdV6zHBS0pAIS2oupO3U7xl43DCZMCphyoDUFy/eC+DoWUEElj7tfNuUPTZBUWCU+0zAp4kuQAXSQS/55cOrp6NbmwEqloSSkBgwG5NfOHkpcBqOOusJYQ5hlOUchqHuD1jSSigAIDQ1FyQNbOS586inKsVQtgQ7cjz72ik6WovXWhuBZ6EM3L7xAlISw5An6+kContE8//ACP3iRZBDCvz+0SIMmeEplpB1IFRUAh63Szv+8A8PWcrXCaEXcltAa0+kTHzhMSRLIFhmPXQbUDQPE4WZKQlCA6SDmXq5J9GNhz5wkeZh8qPeVmcakMA5YDoTW9OkSXOB4K8LGmpIAYkXL+sHRiWQ6gqYWylmBJJAoBqQ1jV4iJqivgSRmS5JGrXLsaN37wbRf2hV7OhZVSoPR3rYsBo2saUpOWYCkl0oLmtlOXI7El+W0Dw00K4Gq9RozkdHcesXmJ1QpuFqEVuXFKXNv7ngp1sRGNSsJBpmJYmxYa/26/s7RVeF4gCOvMQCRhyc1i5JYtQhq2ua/zFfDccUiYgqKky3IVckvQN1LRerTyeT8WW+3hsYGWmW6iAA1Pt9O8a5WpKUZUFaSkHM7Mk2zULkWjMm+EKmhJmKyZOJndurajkYd8SmLkhKTZAKQRYuX7cLU5RzufqvFefLHDx497a8gBgbZtNuT7xheK+FETQEAJQUu9bk11vraNLw7HoWAAWLgsfpGhjZOZgL/L8eMZWys+PyXHmPMyv057dCgqYQxocr8xR9o85j/0nNTmKP6gSz5aFuhv2ePpMuUEpCR3rcb94HPWlIJoAA5OgAF43jnlGv5creXyNODUoKUnT4TfrC1ajXYvTlHsMR7MT1Klkssu7d1EAs1THMSiWsgJSCnK4UoB7kM+1o7+t7ZhubeSkZUqch+VG89YcweGExa1EDKQHBLC9DQUsa/ONCZKQggLQkklgUhmffS8LeJYgIUUILP7xa76UuLRrdvB9Mx5raSgoYpcp2YafKBHDrWSapGhFD1frGGcVMAYFTtRn0GxMaPhviy0gCY5YUYC/PeM3CxqeSVorw7pbcOSb9yNYugOCAWIpT584zZvi6iHCQ2xdz5CC4HxgK4SKm2sHppmUrSCcqG3Iu2n3gMtJKBo7kd4IrEBQYXod35fm8DkzT7OjKTXr25/msZaXGIOw8v8A9RIw1Tw/xjk1okOmdxm+GeImUtRWApxThSWpW8VV4uoe5cqqghwRsDQgdIHh8OlRdayGswo/Ox7wecilGfTeO1kcZlToxIJUnMEvq5o4YpHMdIflIGXKiwTcm7BgaaUNNWjzJIAdn3UTv+Xjd/T6iEEmiSeEtsat6+Rjnljp1xy2dAAlFJJSK63ofe51hLD4cpCAoknOwJuAzD0t2aHsKM8tK5gAIzPQXepbprBiwIUS6GBqbPSw5kBhvbWMtOTk3AcBmB2IDdx942f0n4GEyisgHN7hLOR/cdjtqIxETx7VAGXKwK0sXYkAlmfV6XbvHqV44BgFpFikZg7GgpYh2pHLP9PP+RlZNRdOHyOkjh01Yk/Jj6RZc1K5aUzLZgFdjcdfrCUzxKpdhyexHKEvb53yu4FduccL46+f6oTxkpUmcwdiXQeT0+Ue2BOR/iI+keXwKkTpwMzQW0o7V7x6rKT7tPzeN3K3WzMZOncj8gKCMv8AUKiJK8tg2Zg5KdWpX7PGmMOf7vzSOTMI6ecW63hdXb54EJLKDkhm1DHRtXeBzsYmWA5YsKMCfznHov1D4ItSXkuJiQSW+K79DtHziZMLuouX7x6PH7ntx825w11Y9ExaSsnKmwFyRoYSxa86iohIppT+YWSRrV99Iqouemkd5jIrlav7UBg7c/vSDy5tDr0pCOJUkip+YgcssKH87xpnbRzmrGBrUTUsD6wJWIYfVo6ibV/wcok2PC8LwKLrqwBtbRmrD85CilkKLNQcgX+t+kK+F+JJCfZlN1OFpJJ6FJof35Q0mcACxJV8JoKDcEfIiOF75d8ctxiqk190nuB6aRIZMompWmtbb9o5GtwaZ86U5cUcxRcvUHSsM4lBCiku3wkhnHIXEN+EeDqmBRVwhqc93jpbHOY1lylugkJ1FN/4jaw2PmBIKhmB4QAKudNhrXnAZ3hZQSkKzcnICQeF/mw3eNlMkZWCQFChHSjcgxtHPKyumEsXw5Hs0At8XOmgcUpCuImpdJdJSoWHxF2v8NSzHl1gWOObKJZAHEwrqCHZ9/No5NwaUqlMCZaHR1dzX/lvHN0AIy4ks5BSC5De64YA1LMz9ecHxGE9tMlEM6FOrkEEFg9wWH/ltElBZBSTnIBZYplAGh3OnSPYYbwlCMLnyj2ik5iblqUB0DARjLLTl5stYVgsVG1BDOXKlt9APSL4fDkudC1N219Y0MJhw7mzcPL/AHGDb5Hp254XhUplKZir4ruOUTwrHKSQhRor3eX8wrJxaUkqBCpa3qC4JB3FoHh5qVTRsLDs14Ljwt6r1okG+anNoGUrSHBdoS8NxDHKuo+F/lGnLWXJamgZ/WMcx1nJHELIBUTQDQDSPm0vB+0nTFLSA5JAejqJ2vH0nxMCZLWkcKikjuRHgJpyGz7ku9LU3cmN+PLivX+NjOy5wASVFgSDY1Yf4gRk46UzFHulvXQxv46b7AgLBMxYboB8u7xjeKqWC5UAH90Ps1d7R3wtd7ZlOIxpiw7GrQQGgG9YDNk1CtQX6xbD4ZSlEBLsD6bR2cdDoUNW3G/7x1SLkWe0AQkCr/tDKTWh+3lCRMMoi19jG1MdSXFVCu2n1EYkuY96EH87R6PBSlplsEvR6hx0r2obxz8ldfGqEKNXIerbRIQXigCRxUpY6RIzqteqHMZ4ghSEf3FiWfUanR/OHfDvEASX4XADnUt87sI8llc1bhcesbHhq6FO44Q4DmjMN/2jVx4GOe69AJKXUGUStsy3oAkOADUAV9YsZSJjqylnrzPlUWjAmD2CCVkqmUJIozkUAsb/AF2bR8HxJVncqIISRrRt2oWbyjGm9mpmHfMCClwz6MRo1afN4HhpWRPChqkFLvmAo73rU94cWQzHzHKOy3BvQVHMkN+dYC54VgvarDCgLrdmF6F9qece5UEhOWjW/OUeGl4xUkqCLdLi5fvFZn6jm1zMNmfZ/nSOOeNtcvJhcl1/qTDCZMClKCXZJAexqU5frCfj/wCspRQqXJBUVpKSojKACGLA1JboIw04IHKGDVc71pQafYx3F+HyxMlpCXJNam40Jen7xuTFz/rze2j+m1K9gGBIz5Tsyj9HftDmDlvMSCWr8jrC+OmmXKTKQyUEZ1AXzKFQe4PnDPh3icsDjCs6mBIAOnM0g3ea8nnw9zeKeNINBm9fxobwuJUh9gW6P9IwsDjRNBKCeGrGhH0vGn/qUp197bcVHd452OUlac2fwqWWoDXc948B4xImS15kF0qfhO+rd6iN/E+JZ6CgdyPw2jPxy+EHQH6c+3lGsOK9Xgvu08xO8TISUqSSo3c/hjLmzs5c/wAdIL4pPPtDmFTCy5nKPXjjI75ZWqhL6xp+AJec9Wav3jPlyiogCrm8b3hMpCSGqFBwqw4d60v5PBneNNeOc7ZniOBKVlgopq5bzdu1oDKlPTV6MKx6qZLCgWDZSKGhLi47fKJLy1FRvf8ADGZ5OG74+WT4f4dxZpgZLAh/i8rR6FeMSiWoFBP3fQaMW8tITlYejE0ILuebts1BB58spSrV99h6PGMuWsZqcMceHpNVLVmN2311iRppk0Hvf+JiQ7+1qMpXhSvZpIKS9/k3V6d4c8L8PUnMVBlGxcOGD0d6tTzjN8JxpzFJJyEOt9Ho7mxcw2qYtUxKZhyh+G4Dg3ept51jdt6rMk7iuLme2yg0JLkcksE9Xd+0bcmSEmjJGViaB2YD7RiYRImz1MkkZr/4/LpHoJmCd9WA0B0FudBBTHJKAtTEOFUNtL62tBJ/DROg00b6RVZEtN2cEBg5rtrCOGzBXG9QCNHNX2s7NyjLRlUgFAzHKDmIajmpYgX3hTHn+kncAOw1pbesaC0hYYAWcA3obVjMxhZs4IYj1vvy3iFd8AUlTjMxD05fnyiCVlClEnOnQiuV2f5eUJYBCpcxJpxBy/qDfeN7FZZgChTdmran+NAf+MZynJl4ZOPU5Sf9qe1IWQriHIiHsXKdIUAQ1K7Cxf0hFF3hj53lmsq2MAPZ10+IbxsT0A62qIx8EsKHT8EbGH90akCvc0ryjF7YkZyuj7wHGqYB7U7Elo1zhs3WMfxBbLanCwA53Pe0Md/x57nk/Hk/1lHduzBvmISdul41f1Ake0AF2rr0jMmIINqR6cenXKc1rfpxGYr1se2vzjRlqSkVBAr5GjCFPApJAKnYGmxYGvb7GNpanS4IYB9wRoTy+8csry74TgJa3qly+x/9huIuol7JB3FSfx46pADEF1AHTytAEYhSnGUVbVw4LQNGZEx2NAQKj+eV4D7NWVioFIIZhp16tFOIhkkBXR2u4rfT1i6ZjkJOz/WwtABQlX/9D5CJDPDt8okOxp4/ATACpBFFCpszWrpGsZIWmWdZeUkPWtDfdnreMOTMLuNstr/ePTjDgAFIZksRd6UNb79o3nxWMOkBShObuGowAJNr/vDs9OZHvKBL0dqa60/mMrC4oGnvO4fR9AwpDWHczAkBQSHvcnNQBrXjNblHPiSAlIqQhL294cnvYwDC4tMwOh70SoWP4LDnF56ElIJ90ElLcnL0elmhZWKElWVQYAuFcjrbQ368ooTwDzM45JuwSQxruC8J+I4hK18IdqK5E09OUFRME1BWmjFq/EAR5a+kZ3ibIJYUzptc6uOb/lYoKZRJ4A9Qn3ue/wB4NILDMTQhy1gG0HYlorh3IUcwqxGxdn6NWvKLjKoFxlCqHcVLO25PeAj4aeCkBAzBaiRQ0SwJfS//ALCM+dhiCW91zaHJKApISCQpBuAx5U2yv2hlUtgC+gev5WCOfk8UzZOCmZVWvHpMLOa+1ukZi5hdRAAy6qBDly5G/wC8VxWJWQQkkKH5eCzbj/Xs+W3isUiUApSxV2FXt5NHkMUpQJUWJUSbEi94OJhUHJJUTW9g47V+cWnyiVJ3IfQnc0oKVpq/SKe13w8ckIjwxUwvmSok7n7UaH5HgYGyiO2tbXP2hQYky2ZIqADWp0F6s8a0jEgLZ2Vz+g3jdtamOMDmSkoulwEtbRqxfESUqWnIMgYkl6DVz0Hm8NFJN2v5/loUxOHDMa8nIfkW84w2zTiAp1JDFKwlSSAaEgBVdL2EdxT3FDb1jmMkeyPtAeEEBXQ/UQxKAVW4IBA5Frdo39sfTqap4aUzHezlq8jEM8IQV5fq71/eBYlJBSRRraByTroDbm/SKhBWhTnhZiK0LMaGsBXQmYwZiGpxqHo1IkARhGADqoNDEiDF8OOZQ0DgqJoBtWw5PHoZ855RqWJIOUprTcWcu0JYzDrQkZJgqqiSAXsK5ndgdYfwOFyS0A5aXZ+J1XLV0bsY1ldjGa4LZUpCUISqpoHYixqbbh+sMYZBkF1EqUoDg1S5HE/R7b+cn4kqyzQHSgkAOLgOfSvduRaw81JYksJj8JdwG1c2LwGF5s0hASga+8TRIU7V1IA6XjGX4j7VSklrnKTbV3/6+Ub3j0xpZCSHJDM1xHmPB8MJk8Jb3j0Z9eov22hn7FvOmlgQJSFOSpVmFA7EgD+5/pFsQM4dilKTcM4LC9XAbXlBVhKEErVmYlQOpBJbKCW95LcotLSJieEDifWhqKEf8TTm8B46W8LxKVAAJdlHh3CQ6QDoDvs8NqOXKlR98ADqkhySNSfytOysOEZVEMGCn2Io1rM/rF/ZAlveU2YUrwmh5VgK8u6Tla7aaEMRuKxaU+ZSVO3RvzUdoKqZxszfe8cxFCVk7WHM0YdYkGp2UKZSSFVf83hXENQg0BcqG+o6EQTEJCi4pe2pFHjk5QPb6h4Yi6U5Q+tKVrQvbWg84YkYgTEuFJQ6SUlRsRcQmlNTTQV0pVxzYgdmjmBmoTRRAuajUnR7VAPXpBZtQJCBMmArIYNQUDt8qkNyhudlCgAS4veg2cfzSGVTKJYhlByLu4oTtaMfATXXMNwXQkiptfamm7wFq4zGMxSMxSHvSrhixvR/vB0LE2gcuxemztb1jKkqudGBerPdn0/neHcFLol6ZOHKByvvt6w8DlzEy1oUMwA0bMku42t1BhUSSghSHCCS4BNCdRyO3KGZ0xicx1AZn0o1LmsLS5ii6l0CSwAoGqxVStHh/wBMzfy5iZhT7xpmYAahxo/5rB8PKBJYlyS+1S5tyaFUoeYBUpILatzG1IcQQBme+m3NoqY4rw4PeJB0qpf5RIydkcbNQU2qRmzaAHg6i8NSFS1IHCpLJyqSTcINVJ31veM+ThgqWpMxJSkMEMNzqKlwR5Kh+YUnKxOYO9v8XPIs/ONAFOHVRILJKtWqk6cn+oEJz5qEAnMorBZL+7UDMNOIv6DSGPF5rICU+6QC5+KqXPDsHfrrGdMmhaAlIdSRmOalA1aa0t84orS6lTFZkkihACbuyW1sKN1eH52GQlTpIEwAEgFqBqhRt51geClGYJqwopKgGLV5tVgB+bQ4rDgykrJYGp1epuT1JiogeOwEz2QdDf2ORUZQ96vxJL84R/T85lNobh+7jtD2JmTDLzAFgEhIJ0DDsKPzrvCMpDBJSGUasdWD15t8oZeBZzt62YeEOxYE1sfXY+sSWs5uaUfIj7wj4fiv6ak3y2GoBGnn6QxKngqpqCk0/wBr84y3sVJoX7QZRA2B/aLHw9ZTmSKAipjLl4oLSrNwqSohSdqHW7W/BCNiTJg1YGndxWvlC08um3FnD8mah5axXEy0rDsOTagdN/rBsKgqWQWDtXkNetyREg5CMgCU3ctmDsCagjXTzhLxnCj2eZNRRtxUu5++4jQReYohuJhqwcM+5/aOziAVJQzkkkNTzMXydcaL4NSUSQtV2s1bln6coWwqC4XRlHi7U9TtW+0Wx0kBAoogadSxqBXUwKao+zKdqNzqST/1inK6akqVlYIIZQ1N3qxDWi0+eUhawAal60JDfJ9ow/BMWEkglmYX6BxycesaOcWIddgQLklg3Oggs1TLuABededbO1EuNSQ5/f7R3DrWVLQqiQQzi73c7Ny+0CwBdSiQ5UQGavIc6CCY1LlJNCHYA6UNfLpEC89LTQxISkXFu3bT7xpSEkpCr0HLzhf2asoBtlJIYvQE/Q30gmHmhWVFRSmWoLb9IdjS/th/YfSOQyJX+wRIODouMs2qeJ3SXFCWB5NTMx5w1hkmpBZSgp6DRh8qdICg5JYZAAcGlzTKT11+0GMkmqtSBpal9257Q1RzFYYEEHiY8quxDAhmsO0YfimE4h7K4ASw5NflG5IxK6Zkh6g1ahtfd9IXxk9IKGAClk1YuA1SBqfpBOBZsXBzElBBrQu2hY17l4SxgKymWkO1TsA9PMk82EFkKMmUMwdswQXopuLsbU8tYNh0lKnADKDl2owu73FPOJE52KKBkBdBswFtB+/7xFiiiag2swPvedoF4mt1JCQUgvxbEcTADl6wfBTUCWkzOIZQGFSWI00bc0GpiSvh89LzFEXrW4Yg11Fz8oP4djkIxARmBTnSXLnhubdBT6RnYVLkA+6GJJ1IDpJFCxcvv6xlyC85nCQKA9NY1rbNun2z2MupejPVmSRV31j5nJKjPnzWooqbnWlDo1Y05eKKkBJJIAAZRJqO97QHEkEqOzEmjCpDHuRBNtWLKl2AFSD5saGBIWlJILjuQXbe1tYZmTNGOYB70cfRx6xn4pYdIUxYkmmgNy4J5ducBMqmOgGzuoEq20I7+kJ4XGMtSSHBvRmKhQV/xMUmSlZi3u3Ot7GupZmH1huZNzHMEj4XJHNn6hw7xJnTVpWtKQ4zb70oQdxrrF5UoOoMzl7vQADu7/jUqJb7kgijlxegI5mnWEsbNMplD3nys9RQEvvf0hnfAuvkjPBE1kg3o7+XPaN3DTMrGpygAPY6lXWusJYNftCxcKV1BYVHXWsOZFISU0Vw5nbffe1/tDbsYzRjDhJU6QxKbV5HftFVSgtyVUGx9PzYRbAIs4Ox5EcwdrFtICFEhRDG4YBrUCmF3DxlpM+nvBm1BO9tQT6QTBYn2eb+24I1J566eUAmuztVi49HDbARU4sBWUWIdJLXc05Al4ltqjxNB+I+R+8SM9MwsOBXkD6vWJAT6F5kBi5KjUhvidq3t3iLXlcZuEmgaxcuxpmBJELTJuqRmdTAkjbQ20D/AOOsKJnpKsszimAEAWsKuee+sINYaYop41XbQe67M4/LR2bLBWFEu6gkcqEm1Rz5PHJs1ZYDIlwan5et2Mc8DIHukli5Fx1f8tCFPE8YgJUMrtpYXpruxhhSuFJFXSHA1BIrTWnqbwgZBC1IAeWTmJqav7rvuBQwbxAlKKK4QzMakDR20Y84k4rEpUn2iCeB+GnwswqWIuw+8Ky0lMwEMxSUhyCGMxwnuW84ewY9onK4TwFklIDrIAD8jmr1jIErOnVJfKRuQC9HerDyggrXxqFZJhHCTzI0uCeW8Zvh6s5BWkD2YqTa4q25o/0hrBZigpP9UgBiahquGNHYkg7w2FIRKZQLsQrd118zSHpd8nJSEu4FKEVoL25cucGTJGQ294ltefzMZ+AnpVmS5OXLoz/D6n0hvDh3B3ox8n33iOw5c0spetg1vx4hSCsuBWtdqbdfWOYVwlYDaFidH/mEpc1Sp81JBYEqSdjp2v5wUrY8+zSQxIINGfVwX0Zg1dIRmeNJKQgJK3BBNiSrYdY0sUmgSqxS51oA2nURi+CSkpxCVqZhUB7k2IB+Qq7QzWt1z8mVx6bRSMLKzTKzF1CaU2dtqO0eZwyVTFlSgSLnn+8M4zEKxOIJU4dTBJplGibUhuRKUKBATW7uwpy6+cPTOGO+a4hZ9oShuEAJoWJNADWhdoMrFq4VEEByFPum3yAg8mUyrDMkgijDoYTn485si0sC/Qv6wduvRuYlSkgivETaoqzX5awhilKQss9EvY7gZj57Q7I8QAK0qDcIyKD8JZwSOdjyMKYHFKMziIUFOk5g9DoX5sPwRQZXgyjFe1luUkEihNj3sfnCC1k8QlzFZSapSoi41AazxTEKmSUTEJUpiXoW/wCJAueZi+DxcxYCZmUDR1NfkLmHXy4evXTh8W/2o8zEjh8LTy8zEh9q/nbchIAIAHuqPcaxUywJ4IFSBXq7ttEiRzr0lsWGTNI2WP8As1ukLYM8Es6gK9CwiRI18M3tsTPfUNMyQ3UJf5msZPih/oS7eQ/u9YkSCdnLofxGaR7FtcwNrGO4mqw+rPz6721iRIoGikabVHVj5wLCJBWp6sqndokSBpfChgtgBxJ/+f384LLUwDUqfmYkSGBAWUIAlIObmpj0r9hEiRUhyZygZRBqAWPaM/xLDpTKCkhlbudxEiRTtzzF8Fx0yaFiarOEimYAkX1Z4YQf6jf5fSJEhvdOH+JFE9TGvwIPdzFPEgDNAIBD7bPEiQfJ+AxMOdVfhEUlUZuZ7gRyJCyP4sp1Lfb/AOYyMNLBJBrprrziRI6x5/mrKQxavmYkSJEn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9465" name="Picture 9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" r="20790"/>
          <a:stretch/>
        </p:blipFill>
        <p:spPr bwMode="auto">
          <a:xfrm>
            <a:off x="4896470" y="1856481"/>
            <a:ext cx="2303226" cy="2538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11" descr="data:image/jpeg;base64,/9j/4AAQSkZJRgABAQAAAQABAAD/2wCEAAkGBxQTEhUUExQWFRQXGBoWFRcXGBYaFRgVGhYaFhgWGhYZHSggGBwlHBkXITEhJSkrLi4uFx8zOD8tNygtLisBCgoKDg0OGxAQGywkICQsLCw0Lyw0LCwsLCwsLCwsLCwsLCwsLDQsLCwsLCwsLCwvLCw0LywsLCwsLCwsLCwsLP/AABEIALcBFAMBIgACEQEDEQH/xAAbAAABBQEBAAAAAAAAAAAAAAAAAQIDBAUGB//EAD4QAAEDAgQEBAUCBQIEBwAAAAEAAhEDIQQSMUEFIlFhMnGBkQYTQqGxwfAHUmLR4TNyI3Oy8RQVJGOSosL/xAAaAQEAAwEBAQAAAAAAAAAAAAAAAQIDBAUG/8QALBEAAgIBAwMDAwMFAAAAAAAAAAECEQMEEiETMUEiUWEFFPAjMjNxgaHh8f/aAAwDAQACEQMRAD8A9xQhCAEIQgBCEjnAa2QCoVStjmj/ADYfdUK3EXdRFvDa5016rKWaMTSOKTNpNzjqPdcxVrGxcdd5+wtqAq9SqbEep7bHoR/dZfdL2NPt/k7DMOqVcQHm8X0NrxtG3bomjEOElri0xaDb7ItSvYPB8ncoXG/+c1maPkWsYOvcj9VZw/xU4GKlMG0y2x22PmtFngyjwyR1KFmYDj1CrYPg9HWP9vRaa1TT7GbTXcEIQpIBCEIAQhCAEIQgBCEIAQhCAEIQgBCEIAKanJCgGEISlCAehCEAIQq1etsFWUlFWyUrHVsQBoqNY5tZ1mxE2TyD2mfq/T1VYVb5SIEzzRPUmJsJ/K48mVvudMIJdhHjrPYgbgk6GQqNV7pcJkgEk5Y3nLPWO5U9QgwMwMGHSAZvAEiwjtooi36jIdJ1OonMdNR+gXPKRtFFN7nEctibjcA2keouFWLOoGrWvIMwAZDtjHb8q6aQjKDbaSZN5sfMG3dMgAybS7NJgGQZi0SPfXzWbZokVq1Mk/1GwjLm5Tz6jeG7n0SuYMzmgau/+pGo1jy/G7gAByiwLo0JkzmgDcCdRKj0y9ZtMzFrAm97fdQpEtFYskX3iYtygttbSR/07Ku7qReIOuti4C2kAEdVK8mGk7GDlN73iTG0WVDFtc0u9I8Rlw3P8ouZ8/a6lZRolZRsJnwyel++hJlaPCfiGtRgHnp3s6bQLgO1H3Cx2uJJaLEWAIAsCdZggaj1RBIJklwHhi5fBIcNtA4EaeUq8ZOL4KuKkuT0rhPGKWIbNN1x4mnxD0/VaC8lp1nMIcwlpZcFtzaAW9d9Z2jou4+HviVtWGVSG1NAdGvPboey7cWdS4fc5Z4q5R0SEIXQYghCEAIQhACEIQAhCEAIQhACEIQAhCEA0oQUIByEJr3QJQEWJqwqc9SQNL6m+w7pKlS99Tp+/ROaLWOYt5rxN5gB2nRcOSe5nTGO1EeKzCcjQTEz3FvUgKviDpAGYloeQNOxi48/8J1SvGYzmIPh0DbHTrcxITSzxQCTvczOuU+8hc8nbdG0VXcrxygQamZ2t2iNOYjVGQTDZaYgC1uaJy+5U9SCZ0kXDstmjUi3aVA95loaJuQXEcw67QNuyxfH5+M1XJGDN/DDpgzcCRPY+fRVnBoItADi4Enc/wB/axUtTmzNIcM0gu1bawd0HkoKpi/MS7JItaGwXOBMQQFBYibW8VgXMOYNEWfEkd97qNgANhu15uctxOdhO8mCparhmdEatd9QvGYExrt6TZUq9TJM5QHODNNSRFyDfmEbayhBFUbI8MySHSbRMEgGYsfsfWCu7nAmXBpcTdrA0GCY0uLCe/VODi4hrWt+WYt0dORzXfzaW3OVSupAtiBAJaWbkNLjy9et5/KsmQzOYGh5Ox0u2CIkO136/wDdWaIOUuIBO4GhAb/MTva+luyrVTlIgtDmgXN3ZAAXdIiRfS/omBpNoMODZcSIytIAAj1N9TZaIoOxhOUwQDMyTIAvYkR02091VquGzhqHE/0xM/qnnKGxlDebMBE3IiAPONOo8lXqnmIBk6uuYFrAWvZWIPRvg/4g+c35VX/VaLE/W3r/ALhv79V0y8TweIdTqNewFrm8wPeQfUXuvXeB8TbiKLajYvZwH0uGo/e0LuwZdyp9zlyw2u0X0IQtzEEIQgBCEIAQhCAEIQgBCEIAQhCAahBQgHKti36D1VlZ2Oqc3p22vv8AsSss0qiXxq2QB14ki+kWNiSP8+SdiKctEAd7mAQRB6xZV5AIjmzWudjLiXdP1kej6rS4gG7XWj+mBzB0bdO64HymdXlDxrzC4MgTciY1TQBoJidSbzEmCb76dk1rjAEBu2t8sxE67g+ZQ5hMzYDl6iM1jPWAfsqt+ESl7kb3bujLPMCGyBAiwmevqqzQ7QwQKkONhAAs6euntCtU3dIuIIIPjaLW6afsqKs8vnXLlzWANiOkXM7b+iyq/JqnRXc7LJMsbm3Jl2axBET0gKoyCQWkknLzAaiScxjQEDKfJW6tPNYgiQ1zCTDi4AnTYiDZVabi4sLQWjmBaARDgDlJOobAjzI8lO0biJ1ZhBcGyXNNz9TG2zHpmIsImyrtpA1CwmQ5oqC0BjNiR1JMk6mFd+YJcRBc1kQSIBnM0EiwvJBAmBNt86o97mjMfluAk5cuWW6AdWkbbQUaCY9z8sHQkGdCdRDrCJygm0ahRHF88gGHOdlgWy5buJ21MeXdUsRXYczg7ne2Gl0loGQiGiNDm97JMrhLaeUOyguAbq4RrGgPTqVCBECQ75YaMrWm5c0klosCOkx9lWF3BzuYakknUAuEtFp5gLWOqsVaWQGXw1sluV0udLZym1wDJnyUDixpaHOAa76ScznXhvNNhvbsrohkDKTaf0uvzS5whstzHS8ydBcHpqosSDu4XjlIiAIEWPUb9gpW1BlGURz5nAm/LZ24kxlnzChrNkGWt6weW1jJIAI372ViBtToTGh++k+f6Lrv4d4+K7qejXtsOj2T6aZlyBeACcwANxF7EeIiLH+6vcKxrqVanUmA1wcRvFsw6ixI9VbHLbJMrONxaPZkJAUq9Q4AQhCAEIQgBCEIAQhCAEIQgBCEIBpQgoQDlk8QI5p0voJJgSRpaw9VrLKxdXLJOgEm2wIn8rDUftNcXczMZVglpdkJGrQXVCbWDWiSNW6Wyp2EDnlwNMtIMQ54eS0ADM5oPLIJEi431WP8V4x1NoayWmo9tLM3/U+UGuJIPmQZGzhuqvD+D5XZ5/4gOY3JIjo7X091wSkk+TZukdY5sgQNSM4MXGhHmJ+w8k17JlzpaAHgiIltgDHXRPqAB2hu9sRNnlpbOloaB7qGAA4O1AOUOLhykhl3d8ojzVpRolSJ6rze5Ec0k8osBtrb7qniKtnHOJAJk5pAgGT3Ez6gKbGNBMFw1kNmZJa4Bp2AnT/aqLwzmEh5cSCDIl0NlutiSxu3VUk2i8aGurAZXNcS3JlY10CS3eSbElwUA+aQQ4AEsseUjOXHQTcZSNeiWpVtma5zWw4hxAyCSMxJi5vabW7KCq8APLnA/MYGi45jEEt1IA28yVHJbgjxxDmOz3a1hzCQQHtIicrZmLyLCNNFlMw4aGi8NL3udZoa1zC2AXEfTvfXYQtWoG55zAO5Hn6Q4OlgDgeoBjuSYWUeRri5zWFsc0TlBeS4TABkQAO2qNKyUxMZTY1rcoJgBtMZhBnRwAN4bH3UVZ0fLywx+Y+LKXElpDQ5wHQT1NrpKZY+oSGE5T8xjRHMRBzXPSBcjRS4Y5Xc4LHPk5RkkO+p07GG62seqUSNwlCHcj2kNBaQ2JAJI5hE2Mew6KvWoGACIygkQATOaXAgEg5jcNGgCs4qpOpfu5oLtbWbAIJbAJjedTosqrUBAylzi8Z25n5ZAcLAajQ+gM6pSBYyS0mImXOa4iegZYnKDqbKm+oBYkZvGb5gbwQ2dL6eY8kVmtipkzHM4i/hkG9ztYCdgISOqAHKCYuIERoCS2BIiZA7I2SoiOqEam4mS6AT5gCC2PwE1wkzN520sb2PqEU3aABronT6c0xr2SES3aZk7GYkHL1/uq2W2ntPAn5sNRP/ALbf+kBXll/DDpwlEj+Qe+/3Wm5wGphexF+lM8uS5FQuf4h8SBhIa0EdSfvC5H4n+Jq7mH5dRzNxl5fSRf7rjn9QwxdLlmr02RR3NcHpyFn/AA/xAV8PSqh2bMwSdOYCHCPOVoLtTtWjAEIQpAIQhACEIQAhCEAhSJShAKs3EeLTl+q02kR+vstJU8SLkfu6yyq0Xg+TkONYIvpVGugupPLmG1qeW0DURDfRS8KxDHBoa4S85nybgTJgeei2qjnAzYRcnK5wLZi2UiDIAIv16qLD4QUgXNZTLwDBYwA5SbC1yBqTqTI6ri6SZrJiOqWcDykj5rheQHh4a3sbfZI6rcyGiKjoJ6NAOYk2tr5tSYcEVGS2HZWPqTc5y3I0Ax9IDiT1I6oo1Za0kmA1xuSc7cpBL5sL3UssivjKTfluY54AEVA6MxDWnmuPFqRfeVDUohpqGneqSXDPytlziByi5uTE6q21/gYdXB8WBYQNyNcpA2UBcyoHTmbM3ygZWMykSemhE3WDj7V+f9NUym+joRlecgFQy7wiZyUrB0wQCSPCqRph7qj8t3BrGHMTTdTc4BrhaxAE5RE281dxgGcuBdAc2A1p8Lab6Ya0jUlznC/QqvRpNFSHkue97XhsB3yzYgGDAIAAF9Jtunwy3yQY6g5zn5HMpuL2io5zmuLG0wQ3K0WDubNB0lVw4iqWw43ho1IaBetVf1cc0DoLaqbE1RlILC+QQ5jIz3LmEvdqS4NkWHh8lBxIOLixsgvcMx5SGhgkMMGWggG5k8xnojJRSZXFNrZJL3lmR7mxzO5szm20LG++uqiLorhwYS4saC51mUw6zjI3EOi+hspqrsoPy87mZS5gaIGsAAGS4m/NN7noquOqGSA85mBrIvla91sxmZUWWURa1U6tDpaDTY0vgODS4FxGpOsTtCz8RWyw0loDQGtaSIaL3zbDfrrupsS90tnNaQRA/wCJDQM3kXH7FNzG+U+B2wAB5YyfnUqrZdRIMUQGydJJBuReeYHQSSLb3sn1KkGA5wLpcW6nLAbAI8N5dOyWqDmBk5iGwJkBxaRLto/WCkqVHOYfrBLgANC2LAnqf3oqtl0htTyLjG5AdLTrbYTql0Ei24vM9Pz+E18jUNE9p3J/EhJhWF7mxMuIi2pNvTyVU7ZaSpHsvw2z5eDozaKYcfI836rH4nii8F182w2AWvxWsKdIUm6lob5NAg++nusgzEa2Wv1DJ2xJ9l/k5dJCv1H7nNcSeYBWHiHzZdLxSjyzt1XPVWWXkx4Z6uaKnjO0/hViZw9WmT/p1TA6NcAR9wV268y/hfXLcVWp2h1MPJm4LXZRA3nMZ8gvTV9PpJbsSPm5qpAkJhKsvjdU5SB0krXLkWODkxjhvkohV4y0GBfYHqewVjAcQbVkAjMIJaDJAMwfsfZeeYzHGVn4DipoYulXnlnJU/5bjBnyMH0Xk4fqUpZEpdjt1Gj6cbR6+hIClXtHnghCEAhQgoQCqrjacxYHaDoe07eatJHBVkrVEp0zKxBFgZ3iziAY0LW+Ly9lWqtdmEZ84I0IFJxa1urReL6XN/VW67DuS0HlIAPUAEQZECfdNMEEl9oNyYAb16O3MlcrRsQS7KSwyIiCRMmXEk66EAAHcKs2uZy5WtY1jXkuBLmy4zLnTEgHvdT0iGtLeQa5GRLSGhuRxdGojX8woMUWkbPLmw2SHCoLEm3KJmPZZy55RZEJqZsrmZjzsJa6RkpO8IDQYtAme5VfC1ecAvJyZs7QbEkyGyBBIgNiel9k7EkwWkNBcBns7LqQ0l5tl0kawmVcPZuYFrYe+oWEBk5mvcbgmJaCI1usnzyaIhrMc2KdN+R4LqgbrmBfAa6RaWyY6wocQXM+Y9tMZhn+U20luVoLgBfqY1PZSPqtLzWdTLSX08hBBc+xAMbANmfIxsVT4hGHgUw0nOXy5xsX8r472cMqzm6VmiJWUKkGX8xY1skWDvEXkDV1wItEHqquKwVNtItDnG0OgmXXDnuJFy8wb+gTjjw9s/hQufK8x6nJJ8HfixQlGzNrMcM7y1pqWbSaATlY11i4f/H7qGoQKwEEuIAJG8DxOGw1I8laq0GnOOclxa43tyycrT1N5AVM1nOY9wDwS0wMsRlAGWBcGTp/SV1qaatGbjTpld8iWgO5Wzm1JixFxqYlK5pkQZhwzf0/U7pNiPdI4Oy3JAcwk3OZrgba3Mi8KF1UXJaJbBkAkluhE7mL26DopsttHgm7pY6CC0zcXMyYiA0mFG+pl38BgxYG4LuUWv8AvVR4l2UEDKJOW0i2rb7m5lAbUqPPy6YkzrItbUm3soJSIatQAcunXpcmT37rX+EiPnsqEEtYc0DQuAlt+maPZTYD4TzHNUfDR0t6LebRpU4ayw7/AJWbzqCuJPT3elmzhsQXEueQXEyTt2AHTZXKRBkEwdr2jsVi0KwCmc/dYrVe/Inh5pcB8R+ERpA/suSrroOK4mW3On4XO1yspz3ZG0dOOFY6Zq/w1E4+praifK72i69TXlv8L6c42s69qUdrvC9SX0eg/hR87qP5GISsrFAuk/Y/hWcfiPpHqeip/ME3PkO53VdVkUvSWwwa9RwnHcMWVCFhYqnII20XafFLQSDuuUeF4iSjNpHsy/UxKz0j4F4j87B05cC9gNN/UFpIE+bYPqugXmf8NsVkxdalNqjA4f7m/wCCfZemL6PTZN+NP+x4GSO2VAhCFuUEJQkchAOQhCAqY3DB1+3cd9R5BZtRgdDSTcAS0MMFpmDa0z5eW+6s/GUTI/lmTvIg2G4IIBWGWF8mkJeDLdiC48rg1xdABDczaYMFokQCSPCTsqVfFwWmzQ1ziMstAAdl+WWiC6QHEHSWzdaOIaYAa4t0mCM58yR6XhVn1A6TmBGYNdLuQWmzg0F94touZ2bIaHFwyvmoDqHNblIBnML6wQJ7KKmctQWbmLA1oJu5jTPKwyRYkXOuqGUstzkHJD3AwwA1CXggmdzFt1JV5ibkubyutA0uJdqIINuihkoq1WUpDQ1wc0y0CYHLmi30kSLdwEDCNNOm75bKji0ySXBgJIOkSXEkm/8AKUpqSSGua57NnsAcDmkQLCALSPNWsHL2cx+YC4xlLYguaNBuMzhN/D3VNsW+UW8HEtoGi91F2rYg9WuAcD91YY5a/wAU4ACKzRLhZ+suZeTH9J36FYlN68rNi2So79Lk4pjcWwSHCZAOhhwkQSOhjfVVxzOBD7CBDyZ8QmSNbdVo5rKhiMJJkGD9is9zj2Z2qMZdxo4XIgvb1Jggk5s0W2AtqpKfBJIzVCRJMRAvsmBlRut/K6tUMVsQR+9ln1siLdGHgkwvBadMyAXHq4z5WNhGllctcRJ6d+kKOhiJEfvzC0+H0gWvLskWBc7pBMCLz5KsVLJKrK5X04NmK/i4dyRlIGkg2PcWnX2ULqsq3xbhjSwVKd3tAHR1RxddmQ7ht7bgrJp1ZAIuul4dvJxafM72s1sHWkhpt06Ht5q/iMRAgm6wC+RCV1V2kz+Y81jLFt/ad0Wm/UWK9SVnYoq1T5rfsf4V8cGpxL3Zp0ymB7hZxVGmSSqkW/4UUROJqm3haDNouSPsF2eO4q0Ahl3ddh6rjcCWUmhjGwNoG/U9T3K0KbrEkSehNl6eLXNYljhx8nky0fq3TLL8TO0dbzPukFUd/f8Aso34trWyQJ7H7dll8R4jmNrDosJvzdm0cd8UR8arTbZYTyp61UlVXrKCd2dLpRom+Gq2XiGHIOWSWGdw4ER6/lexrxXg7f8A1uF/5re269qXvfT29j/qeBqV6wQhC7znGuQhyEA5CEIASEJUIDOxWDIBy6awAJ1Biellm1QSSYzHSLkX2ymAPMzoujTKlJp1A/fdZSxJl1OjmXPJcMpk5ocYJHk0xEA9emyqOxHjkkgAiTBeBppGYkkzBtEet7jNak0HKC49B4Z9Vhu4pTPimmQdwY23br6rmnBo2i0y66oYJDmiQWtfcuAiZgg7xy7hW+DvOUjlBYRmyggZtXNAgRJn3WG/ilKHA1W36Efjy6qXh/GqbXgfMaA4ZSQ4WOzpn8rK6ZpTo3cYwmRsYsZdI6AEmZBjay4riuC+S+W3ovvTPT+g9x+F29ZzeV5gAQG5QJ5nCADMD/Kq4vBsqU/llkAyXXnIb7tmIcB0AgLPNi3loS28nHU3p4gqrXYaT3U3m4JAds4bEekW7p4qLypRo9XFkUkWISioVAHpcyxaOhFhrh0XQcCP/DeW2MxIJDrgAQBrrp381y+dafBcbkdlJABjUcsyLHoCPYgLTTSUcibM9TByxNI6B7CWhxdIa4HMQ1pIg7PgBwMXB/WeR+IcD8p5qN/03HmAizjEvDRo0kxoL+a7doJcRGYWEy0iSbxFwRe95nyVLEtzMcXAOpRBc4gk0z/qF1iRpECNR6etOFxp/n+jx06do4RrlIHfv9+6XiWAdh35SczCJY7SRoQQbhwKha9cEo0z0cWTeidrlPSrwqrXozqjRsaIxaDjDe6zw5ODlCiC07EEqGo9MJTHFTtoiwc5RVHWSlyq132VoozyTpGn8I0w/iFAR4S5/sx36wvYV5x/C3hBc5+LeIF2Uv8A9O8tp7lejr3NFBxx8+WeHmlulYIQhdhiNchI9CAehCEAIQmudCAVzoVWu6fJOcUwoClVwQKoYjgjXbLchIVVxTLKTRx2K+FWnYLKr/BLD9I9l6IQmlqo8SNFlZyXBcJVw4FO7qQs0G5Zp4Z2tpttG+o8SZgESTBaLXBmSRe2+/31iwKOpRBEEKksCa4JWU57ieHa9oFQF282BAB5iC2wIkdNN7hcpXwdSkSP9RoE5mi4bJuW67aiy7zFYZsdumv/AH8lQqOvZzQZkSO9wRMxEb6+y4c+nvudOLLXKONZWndOFVanEeEU3kls03OMgtiAe7YAg2Kx/wDwFZpjld0vE/oN9SvOngaO6Gp9yV1RJ85VqlVzfEx42u0x7qN2JHf2K53A6FqYHXcB4sSMhNxoTu3e+tv7dFsfNDnTJc6C4TlBiAA2dReZ136rzRuNe0ywOkXBAK6jhXxVQJAqvFKod3FrZJtE3jU3sbr0NLkk1tkcGoUHJyibmMwbKjMj2mOckxJBJzENe4zOa8xGgXEYzDPokB92uEsfBAc06WN2nsV3DjabBxuIAcYmYnQ2Ow996eLa1zSHNaWEkuEZWkyTMxJ876zstsuJS7GMJNO0cgxyfmUuJ4O9olknq06g3MB0AOsFRFfY2PQ6rjcGu52RzryWc6UPVY1EmdVo16qZb+cmuqqoXqN+JAuSIUpWUllSLTqiZgsDUxVUUaQkm7js1swST0um8NwFbEvDaTSG6OqOkMA69z2C9W+F+CUcKyGCXkD5jz4nHfyE3hdmn0rm7fY4M+os1eFYFtCiyk3RjQ2evU+plW0gKVeykkqR57dghCFIGPQlchAOQhCARxhQuKc4phCkgaSkToTS1AISmlPhNhCRqSE+EkIBsJpanohQSVa2FlZeM4XK3imFVcbLKVHDY3gT/pc4eRICx8VwvEjSo72b/ZemuYFE6gOio8KZdZWjyWvgMZeKrx5Af2VSpwPFv1q1j5OI/EL2I4VvRKMOOip0EW6p5DT+Cq7/ABOef9znH8laWF/h2PqPsF6cKQThTVliiiOozicDwZ+GEUi8j+VxlnoNvSE93EnAkVKZAOpZf1v/AJXZOohVa/Dw7ZVlhTLRyUcfW4vQtLiIM3Drk9ZF9FRr46gda1M9AXAHoBDiYAHRdNi/h1rtlj4n4RB+lYvTmiyIwMS/CbVmAxtUaLz0iBbss6tjcO23/iHO/wBrJ+4suhf8Gj+X7IZ8HR9Kp9ovYh5Ecscex1msqu/3EN+wlaHDcQWmTSpuGsOBMepldNh/hSOy1cL8PMbqJWsNKl4KPKg4HxQVLBpaRtFvQiy6zCA7rKw+GDdAtHDvhdajRg2atMqRVqT1O0qSo5CEIBrkIKEA5I4oQgIykQhWIGlIQhCAE1CEAialQgABIUIUEiJIQhANLU3KhCAMqMqEKCyFypcqEIgxYSQhCEDSmOahCkEZYE3IEIUkCZEuRCFAFDU4IQhJYw7rq416EIQSByXMhCgDXOSIQgP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9468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734" y="2265696"/>
            <a:ext cx="2628900" cy="2036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0" name="Picture 14" descr="http://3.bp.blogspot.com/--UQGZDVBo_Y/UzdaVCPtYTI/AAAAAAAAACs/fqq8q_BGTU0/s1600/Foto0379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8" t="19263" r="27023" b="23769"/>
          <a:stretch/>
        </p:blipFill>
        <p:spPr bwMode="auto">
          <a:xfrm>
            <a:off x="359966" y="1856481"/>
            <a:ext cx="1768475" cy="253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019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9" name="Picture 7" descr="C:\Users\Angeles de la Mora\Desktop\Marco de hojas\Cucurbitacea arrib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686" y="6509762"/>
            <a:ext cx="3312367" cy="136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C:\Users\Angeles de la Mora\Desktop\Marco de hojas\Cucurbitacea abaj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781" y="6174581"/>
            <a:ext cx="3590529" cy="148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60375" y="4878437"/>
            <a:ext cx="11041435" cy="1656184"/>
          </a:xfrm>
          <a:ln w="3175">
            <a:noFill/>
          </a:ln>
        </p:spPr>
        <p:txBody>
          <a:bodyPr>
            <a:no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Polinización cruzada por abeja y otros insectos.</a:t>
            </a:r>
            <a:endParaRPr lang="es-MX" sz="700" dirty="0" smtClean="0">
              <a:solidFill>
                <a:schemeClr val="tx1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Aislamiento entre variedades por un mínimo de 300m.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Cosechar el fruto cuando este completamente maduro.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Separar las semillas del fruto y secarlas completamente en un lugar fresco y sombreado.</a:t>
            </a:r>
          </a:p>
        </p:txBody>
      </p:sp>
      <p:sp>
        <p:nvSpPr>
          <p:cNvPr id="12" name="2 Subtítulo"/>
          <p:cNvSpPr txBox="1">
            <a:spLocks/>
          </p:cNvSpPr>
          <p:nvPr/>
        </p:nvSpPr>
        <p:spPr>
          <a:xfrm>
            <a:off x="2520206" y="4302373"/>
            <a:ext cx="2448272" cy="401029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Planta</a:t>
            </a:r>
            <a:endParaRPr lang="es-MX" sz="2100" dirty="0">
              <a:solidFill>
                <a:schemeClr val="tx1"/>
              </a:solidFill>
            </a:endParaRPr>
          </a:p>
        </p:txBody>
      </p:sp>
      <p:sp>
        <p:nvSpPr>
          <p:cNvPr id="13" name="2 Subtítulo"/>
          <p:cNvSpPr txBox="1">
            <a:spLocks/>
          </p:cNvSpPr>
          <p:nvPr/>
        </p:nvSpPr>
        <p:spPr>
          <a:xfrm>
            <a:off x="143942" y="4302373"/>
            <a:ext cx="2232248" cy="306597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Plántula</a:t>
            </a:r>
            <a:endParaRPr lang="es-MX" sz="2100" dirty="0">
              <a:solidFill>
                <a:schemeClr val="tx1"/>
              </a:solidFill>
            </a:endParaRPr>
          </a:p>
        </p:txBody>
      </p:sp>
      <p:sp>
        <p:nvSpPr>
          <p:cNvPr id="10" name="2 Subtítulo"/>
          <p:cNvSpPr txBox="1">
            <a:spLocks/>
          </p:cNvSpPr>
          <p:nvPr/>
        </p:nvSpPr>
        <p:spPr>
          <a:xfrm>
            <a:off x="2808238" y="1331884"/>
            <a:ext cx="2265137" cy="378201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MX" sz="1800" i="1" dirty="0" err="1" smtClean="0">
                <a:solidFill>
                  <a:schemeClr val="tx1"/>
                </a:solidFill>
              </a:rPr>
              <a:t>Cucumis</a:t>
            </a:r>
            <a:r>
              <a:rPr lang="es-MX" sz="1800" i="1" dirty="0" smtClean="0">
                <a:solidFill>
                  <a:schemeClr val="tx1"/>
                </a:solidFill>
              </a:rPr>
              <a:t> </a:t>
            </a:r>
            <a:r>
              <a:rPr lang="es-MX" sz="1800" i="1" dirty="0" err="1" smtClean="0">
                <a:solidFill>
                  <a:schemeClr val="tx1"/>
                </a:solidFill>
              </a:rPr>
              <a:t>sativus</a:t>
            </a:r>
            <a:endParaRPr lang="es-MX" sz="1800" i="1" dirty="0">
              <a:solidFill>
                <a:schemeClr val="tx1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2160166" y="63244"/>
            <a:ext cx="3024336" cy="1463538"/>
          </a:xfrm>
          <a:prstGeom prst="rect">
            <a:avLst/>
          </a:prstGeom>
        </p:spPr>
        <p:txBody>
          <a:bodyPr wrap="square" lIns="108265" tIns="54132" rIns="108265" bIns="54132">
            <a:spAutoFit/>
          </a:bodyPr>
          <a:lstStyle/>
          <a:p>
            <a:r>
              <a:rPr lang="es-MX" sz="8800" dirty="0" smtClean="0">
                <a:latin typeface="Sunday"/>
                <a:ea typeface="Calibri"/>
                <a:cs typeface="Times New Roman"/>
              </a:rPr>
              <a:t>P</a:t>
            </a:r>
            <a:r>
              <a:rPr lang="es-MX" sz="4000" dirty="0" smtClean="0">
                <a:latin typeface="Sunday"/>
                <a:ea typeface="Calibri"/>
                <a:cs typeface="Times New Roman"/>
              </a:rPr>
              <a:t>epino</a:t>
            </a:r>
            <a:endParaRPr lang="es-MX" sz="4000" dirty="0">
              <a:ea typeface="Calibri"/>
              <a:cs typeface="Times New Roman"/>
            </a:endParaRPr>
          </a:p>
        </p:txBody>
      </p:sp>
      <p:sp>
        <p:nvSpPr>
          <p:cNvPr id="14" name="AutoShape 2" descr="https://files.slack.com/files-pri/T02QAQEJE-F04HKNSL7/logo_nuevo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028" name="Picture 4" descr="C:\Users\Angeles de la Mora\Desktop\logo_nuev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0966" y="398246"/>
            <a:ext cx="2383318" cy="123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2 Subtítulo"/>
          <p:cNvSpPr txBox="1">
            <a:spLocks/>
          </p:cNvSpPr>
          <p:nvPr/>
        </p:nvSpPr>
        <p:spPr>
          <a:xfrm>
            <a:off x="6480646" y="6678637"/>
            <a:ext cx="5184576" cy="720080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MX" sz="2000" dirty="0" smtClean="0">
                <a:solidFill>
                  <a:schemeClr val="tx1"/>
                </a:solidFill>
                <a:latin typeface="Sunday" pitchFamily="50" charset="0"/>
              </a:rPr>
              <a:t>Familia: </a:t>
            </a:r>
            <a:r>
              <a:rPr lang="es-MX" sz="4000" dirty="0" err="1" smtClean="0">
                <a:solidFill>
                  <a:schemeClr val="tx1"/>
                </a:solidFill>
                <a:latin typeface="Sunday" pitchFamily="50" charset="0"/>
              </a:rPr>
              <a:t>Cucurbitacea</a:t>
            </a:r>
            <a:endParaRPr lang="es-MX" sz="4000" dirty="0">
              <a:solidFill>
                <a:schemeClr val="tx1"/>
              </a:solidFill>
              <a:latin typeface="Sunday" pitchFamily="50" charset="0"/>
            </a:endParaRPr>
          </a:p>
        </p:txBody>
      </p:sp>
      <p:sp>
        <p:nvSpPr>
          <p:cNvPr id="20" name="2 Subtítulo"/>
          <p:cNvSpPr txBox="1">
            <a:spLocks/>
          </p:cNvSpPr>
          <p:nvPr/>
        </p:nvSpPr>
        <p:spPr>
          <a:xfrm>
            <a:off x="5117111" y="4283808"/>
            <a:ext cx="2443655" cy="378605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Floración</a:t>
            </a:r>
            <a:endParaRPr lang="es-MX" sz="2100" dirty="0">
              <a:solidFill>
                <a:schemeClr val="tx1"/>
              </a:solidFill>
            </a:endParaRPr>
          </a:p>
        </p:txBody>
      </p:sp>
      <p:sp>
        <p:nvSpPr>
          <p:cNvPr id="23" name="2 Subtítulo"/>
          <p:cNvSpPr txBox="1">
            <a:spLocks/>
          </p:cNvSpPr>
          <p:nvPr/>
        </p:nvSpPr>
        <p:spPr>
          <a:xfrm>
            <a:off x="9908929" y="4230365"/>
            <a:ext cx="2070643" cy="432049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Semilla</a:t>
            </a:r>
            <a:endParaRPr lang="es-MX" sz="2100" dirty="0">
              <a:solidFill>
                <a:schemeClr val="tx1"/>
              </a:solidFill>
            </a:endParaRPr>
          </a:p>
        </p:txBody>
      </p:sp>
      <p:sp>
        <p:nvSpPr>
          <p:cNvPr id="25" name="2 Subtítulo"/>
          <p:cNvSpPr txBox="1">
            <a:spLocks/>
          </p:cNvSpPr>
          <p:nvPr/>
        </p:nvSpPr>
        <p:spPr>
          <a:xfrm>
            <a:off x="7344743" y="4302373"/>
            <a:ext cx="2808311" cy="378605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Fruto (fase comestible)</a:t>
            </a:r>
            <a:endParaRPr lang="es-MX" sz="2100" dirty="0">
              <a:solidFill>
                <a:schemeClr val="tx1"/>
              </a:solidFill>
            </a:endParaRPr>
          </a:p>
        </p:txBody>
      </p:sp>
      <p:sp>
        <p:nvSpPr>
          <p:cNvPr id="2" name="AutoShape 5" descr="data:image/jpeg;base64,/9j/4AAQSkZJRgABAQAAAQABAAD/2wCEAAkGBxQTEhUUExQWFhUWFxsbGBgYGBgaHRscGBkeHSAaGRoYHCggGRwlHxsaIzEhJSkrLi8uGiMzODMsNygtLisBCgoKDg0OGxAQGiwkHyQsLCwsLCwsLCwsLCwsLCwsLCwsLCwsLCwsLCwsLCwsLCwsLCwsLCwsLCwsLCwsLCwsLP/AABEIAQMAwgMBIgACEQEDEQH/xAAbAAACAwEBAQAAAAAAAAAAAAADBAACBQEGB//EADsQAAECBAQEAwcDAwQDAQEAAAECEQADITEEEkFRImFxgQWRoRMyQrHB0fAG4fEjUnIUYoKikrLC4lP/xAAZAQEBAQEBAQAAAAAAAAAAAAABAAIDBAX/xAAlEQEBAAICAQQCAgMAAAAAAAAAAQIRITEDEiJBYQRRExQycYH/2gAMAwEAAhEDEQA/ANbCEMFZiK0JLhmZtac4ZSlK3Ya8RG4Gm+lOcZWDmS1jKGchjV6u3Xa0aGHnhOjF2Dhu7CvnHF60n+FhYLhwa67Mxc07bQthPCUhyoNm91IzUZ61Nu0GlYgqzCtT73PlWGJqxlRxBV8zOKka/m8W9ClpmCVkzhjUGgcNycjzgrO+erMxGnY77uY6DmKS4GXS9GZj37UgWIY5mJQBdQDW2/bU9Ye10H/pUkmgAzA1JI/gbQWTJD8Qci1dDyIpFCtRokkJcPR+3p5dYXVOmJzZARSlQzg2Z7Wro8C6NiQSt9CNG/yu348SQlq5qAkdT1Nw0AwuJKRmNjUhyNH57U0jURjgtIWGux1brDobJYmaBuog2yuC4NKGHZaGpkDirMH86wL/AFCAzFJKjTW2nKsVXJWpS2OUFmYV6xE8qSkixRqftFZkpISSK3ahvv0gYUpgDxBqxQhyaUsz6b7gcoEDigK3caDnqdWhZa6nhNB7za1tDI8PykqSo6Omwe1r+cOIwxLg8I0ttUkxVRh+zsSSSKsT2pyjk6Y3WhobCLzZmYkKatmFSmuj3bWFcQhOZL1Dlqnaxsx7xJdc082voO3KKLJKaMS71+EeXryipUCcpYWJyqdqi76l4tNSmochtNen7waKs6YQ1SS27M8UWVEBveYflD+PAJqA7u50c76GptyimMlzVJ/pt1USK8mHaIXQ+UCtzzLlnrreKDEZlAZCXsxytq9TT9omHkEZfaEFYFe8FnKLEWJsWFvR4KdcM9UyY/vTx0WqJDAB5eSvtEi9MGkElZ2ShRDqBANGqpw/Z9YdxRBmAEqBIBBJGjaA6wTDkElI90U0sG8xX1ghAYBNFcw5oTUmNoRHvaU6MGtTW3pCiiQSMxAVa2orV/xxBkTmJBIZwxuS7mKYwZwqrAUJbiqaZe8BBnKVLU6Gy65iTw7+cabBSRmckDTV6EFqxmrnF1AIUbEPR7ULn6Qbw6apJYpNASwIN6l+jnk/nENHZq0oSFrLcVC1i2j6sWhhaQHCmsAGru7P+eUZk9achzcQKgWd3VdxUsL9hFlTHa5zMOutKsNd7CJEcSZiXSgKUklweEJYbauOd6Rt4FKS4PkTVrA0jOXO4QHBCxwsKMEks5LsAx6NpBpSy6lOkME3qCC7i/u/m0Oxp2YbqApxMoJU+xelHLVHrDuGAbMtLKIqHDPZmeM6QoBOUzAXBBKqJDcrMKUD3bWpE5ytLK4ACHVmQVEijvUAs9vpAT6lgFywayQRp6bU5wfhLFgw9C2o0P7RmnDsSj3QkVIVU8IJUeta8ovhpqUIIS6iCSXcnm5PX1iTVlISkgmxo3PUtd7x2YElIKakClWdxGGnxRL5STxF3uT0GlKAcjGni8UAj2g+JNSWoO1Hiv2p9EZ0gvmdz9Hta0JzpBWrkKEabWblBJ0+YSFByGGtah3/AN17wH/UHKoipJcgVIb4aPUE+pgJVWEUklQJNfdABp84WTOXkKVJULByxcbcNefeH8Jii3GlnzXLs1bC+3eA+IEhAUSHfid2ANh2e8S0BKWPiSo2YknhAO0CmzVEKXmym41oKsCpqcmhgrCNAajLlG/5trHUF+EpH0J5feDXyNQHDq9ojPVR008xDKpmuo3+dYtMIDkpKaBteWkBmSNHdy4Yj8MJALb+kdhoI5fOJFsaTA5gGLJcj5mh/eDpWGLFxXXZufbvAlywoMLWqCNdt3avWOz0hKQFDhQBWwJ3qPQbCGl3BywoknQFwNSrXqIPPkgJ4VVcAP2erVt5gQCQkJOhUfd6EizRZMosohRzKNHDEDQDoPWJOEHMWU5FwOt/zQQrikLUSWSnKXKjchnrQ0BftBk4kBsopWw25v57vDeEAKSHd7vausBKYHDqlzlobmlyLWcc+XnF5M4lDgPzerg66Wb8aOrwzcOUBwQVChqDUauGoH7hhAZM1h7jAJ1NXvYu2xPOEDzkpKSe1U2I1HIBmrpq8Fny8qEtSoq3w2AI0Dl+rvvGX/qs3EpL5QQHUWcP8IDHrvDGEK1pzLYUNNW06DvEjaUgMXJPJ3cl3Fh+c4QxPik5KkBPEVgFJUC7tyJBI1hhJQlnWFEmgZn1Z7Wav3is3HEgoCSSKukhKgHdnUaGvl2gRueVISkJTxMC4ypD6hk1NPmItjcSokFTA0UodaC1iWN9qxkeJ4qZNPs0kgBjQMzEVK7vVmHrDk9KAgJUS5BFLnd+dKwgrjVTpq0mU1FZlKNgoWDGlWPXlGvmliXkHwgUbNZzre8YmG8TlheRLgBwKBWrBiD9PrGlh1gqIANUnisakp+TRZbWOvhWRiRmUb0dgDc+lRvtBlTOLKTQDbnV6sS3erwtPljMASzCpAN79fKLSnKmBGruHPLoOuw3gLhw4VVyexNI7iphUlimiSGDVcc9j2jpp7ppy1bZnaxga1kpckAEZXFydzQekBIzc5on3iq1aMbDnzg82SsUyqzalizc2v0iJIGUhagTcjYdBYxEgOrMt3Zgd/zSJE5+Nysk1U1gbXZ9rQHAzuMgEtelnIuN4cmYYkcbEgXIc8q1Og/DAEylAA6dLv01hZ0J7JWhlt/imJF/a9IkR0flggWO9DRtoHMnDMH4gdGfskXIs76QvPmKUUoSAynfpY+frBArKp9RVQu12AalvkIU0BLYgm58jt0o0AJTXMauN7EftAkYrOoVDHTmN21aM7xHGuSwYliGFSAbKYVvTd3i0jHiK0lSQGowS1C5alBY0NYPOxqswRLQEy2B4iXzMCSBYVfyMY+HluSkkkJFWYlxYdqjv1jXw6T1Y8tBQUGzQUwhjsVOSQBmLlmBd6XdqUfzixxikqBSSSCAUioLh7PZj37Q0qYkKSlw4ABAs5+r/MwwqWACSl3qedGYD8vEAZc8BNXKgHah5sKWjiJqqHKpyRmTsO2th+GHJHhKzVRTLBDBIqdamgbpBF+GrpVJJdwCdqCoGhPnBtj+XD9s+fNJYJSSDUKBA51N2/eLnCAJyy35kk3ua6+sFLpdPutdwKUvWtn6QKZMoAXzKNGFWJ2Fur7RbdDM0DMCFAEkZnJLgXbS3y5Rg+JqW6gJiwoAoLAFgCBcnhBu7xbE4Ba5rleUBmYOba6DWNHB4REtzlZ3PEQ7AmopViKbesUHbK8NwS0KBTLYBJDrqcwIr1+8bmGmsk2zfFlBNbNztblF8SgZa2uK6gsObuTHEKqCKhqm9q30/iK3Zk0IjDZwCu7GpqXrtYxPYsWTzB3rz89NdI6JoepIfTb8/Lx2SlCamxZ6uW5OWe/rEQplVMksNXAOZR+jNBSgENejPan8wLxEoMzNJUpMsXfcOC5BII8oGFZSQQd35k77msQLjBBz75FmzU9C7fOGMJLCQCddq9rdYLJJDh+j3rod4EcSrNlKXJLcokDjnSQWo7ElvVrxydLygkmrP17kfxB5ko0NQx30ND/MAxEpJopLgnd3P2iVZYnoPwf9v2iRrg8v+sSNf8Z19kpmJL8Lg2qzkG3l8oZXh9VVSprcnY72c7axloSZq05CUgEOwf8AkxtlZSSpbkFRDgDQDhDVdqiK8GclkYUOOMZtNeVvPWscx8o5kmju5zKDUBp1+TCDYYkTFKNQQ5Yc6Cz0HPtAcWpU1CgOEgU3LMDb4S5DsdINnRTxFC0oQxYDb+43duppGj4SpOUOo6O5DAs7BuTc4zkSypSJIUlyD716AkmxYgPRjGsfDkcINUp+HQwuWXkxx7GklCgVSwHV8QT3clqD5w9g8KE8RLrZr2Gw66mAypgYMAAKN0iSZ9yDZ2G/LvvFp5fJ57lwfTNBYAfCfQj1imR1FrAW76eRhQzwFoI+Jg3Wn50htAZ6vWv26feM2PPvas1Oaig4t0G8LTPDAXIN9zXsfzrD2XXesdbfeJ0w8uWPVeSxWMmSVsuUWqxJFRahDh2bWB4bxdOcu450PY7N6683f1iQTLRqkE8uJm70PlHmksBQfn2jpMZY9ePkys5ehnH3WIALVGv21p0eGlzBQOXve2lh9I8t7fKeEkK0MNSPEC/E6mDE69H2r6wXB1nkjc9mSKHvWraANQdHi+coBcDIkUrc7cR5nW8Aw/iqCBxFPUH5w2qaClLbFmL9+sY03vfQUtGYgizFq0B1sIvNS97GhG41YW7xZKcqXvrqWA/LCM/GLISVBTEB2JuN6wzlXg1JUwDkO9nbyEcQanlZ/wCPWEsB4hn4W06fMw3LU9qAUr1oPWGwS7EXNOm2gNNNYokMBqXrWjDkNY4uYQp8oIJu5evUNSOexVd6uWIDnl6N5xkrKQH0HKJBQnkryMSEPODCGTlK01Cg4ct/y5O0bBKspXMABuGU9Be4FWpXeEvaKAUSzAU3DEEkmpdiT2PWJMSpaA6gp3KUuWUdXapD9hDapNGkeIoUgKFKANV8r0oBcsaatAcLNKpiyoMwOWtQlW5sLNuOTQgkKQlATLKinLWwdtWck1flSGvEAoJKs2ViHa73uOpMBcwaEJme1YqWCVAEEBwdgaO1OrtHo0KzJC0sxal+bHz9Y89LmEJzpfiZ2DO7Evqz0rWm193w+Z/TbM6n4xq5sehDVgl5eb8nCenYaltUhjvAczF30frBp6HFX89O0Z8xAoxbvHSV8/bS8N8RSJiM6Q5euxaPQKkg3HDv9vtHhEKUVBuJjpy+ce18OURKQFO4DH86RjPjmNS29r5a/n4I6ZZ3brDCFmyaeT+UYvifiIUFy0qBfhW5822vHPbph47ndR5r9SeIomzOE0SnLm3IJLjk5vGMagPTf+YP4n4fkU9077E6HnCYrQikejGzXD0+n08LzFAuPzyiqFZbd4ossKGu0QrNC8aI5npZiHf8/DD/AIbigDlUrgI8j9uUZKT1Pl8ov7QU0is3DjdV6zHBS0pAIS2oupO3U7xl43DCZMCphyoDUFy/eC+DoWUEElj7tfNuUPTZBUWCU+0zAp4kuQAXSQS/55cOrp6NbmwEqloSSkBgwG5NfOHkpcBqOOusJYQ5hlOUchqHuD1jSSigAIDQ1FyQNbOS586inKsVQtgQ7cjz72ik6WovXWhuBZ6EM3L7xAlISw5An6+kContE8//ACP3iRZBDCvz+0SIMmeEplpB1IFRUAh63Szv+8A8PWcrXCaEXcltAa0+kTHzhMSRLIFhmPXQbUDQPE4WZKQlCA6SDmXq5J9GNhz5wkeZh8qPeVmcakMA5YDoTW9OkSXOB4K8LGmpIAYkXL+sHRiWQ6gqYWylmBJJAoBqQ1jV4iJqivgSRmS5JGrXLsaN37wbRf2hV7OhZVSoPR3rYsBo2saUpOWYCkl0oLmtlOXI7El+W0Dw00K4Gq9RozkdHcesXmJ1QpuFqEVuXFKXNv7ngp1sRGNSsJBpmJYmxYa/26/s7RVeF4gCOvMQCRhyc1i5JYtQhq2ua/zFfDccUiYgqKky3IVckvQN1LRerTyeT8WW+3hsYGWmW6iAA1Pt9O8a5WpKUZUFaSkHM7Mk2zULkWjMm+EKmhJmKyZOJndurajkYd8SmLkhKTZAKQRYuX7cLU5RzufqvFefLHDx497a8gBgbZtNuT7xheK+FETQEAJQUu9bk11vraNLw7HoWAAWLgsfpGhjZOZgL/L8eMZWys+PyXHmPMyv057dCgqYQxocr8xR9o85j/0nNTmKP6gSz5aFuhv2ePpMuUEpCR3rcb94HPWlIJoAA5OgAF43jnlGv5creXyNODUoKUnT4TfrC1ajXYvTlHsMR7MT1Klkssu7d1EAs1THMSiWsgJSCnK4UoB7kM+1o7+t7ZhubeSkZUqch+VG89YcweGExa1EDKQHBLC9DQUsa/ONCZKQggLQkklgUhmffS8LeJYgIUUILP7xa76UuLRrdvB9Mx5raSgoYpcp2YafKBHDrWSapGhFD1frGGcVMAYFTtRn0GxMaPhviy0gCY5YUYC/PeM3CxqeSVorw7pbcOSb9yNYugOCAWIpT584zZvi6iHCQ2xdz5CC4HxgK4SKm2sHppmUrSCcqG3Iu2n3gMtJKBo7kd4IrEBQYXod35fm8DkzT7OjKTXr25/msZaXGIOw8v8A9RIw1Tw/xjk1okOmdxm+GeImUtRWApxThSWpW8VV4uoe5cqqghwRsDQgdIHh8OlRdayGswo/Ox7wecilGfTeO1kcZlToxIJUnMEvq5o4YpHMdIflIGXKiwTcm7BgaaUNNWjzJIAdn3UTv+Xjd/T6iEEmiSeEtsat6+Rjnljp1xy2dAAlFJJSK63ofe51hLD4cpCAoknOwJuAzD0t2aHsKM8tK5gAIzPQXepbprBiwIUS6GBqbPSw5kBhvbWMtOTk3AcBmB2IDdx942f0n4GEyisgHN7hLOR/cdjtqIxETx7VAGXKwK0sXYkAlmfV6XbvHqV44BgFpFikZg7GgpYh2pHLP9PP+RlZNRdOHyOkjh01Yk/Jj6RZc1K5aUzLZgFdjcdfrCUzxKpdhyexHKEvb53yu4FduccL46+f6oTxkpUmcwdiXQeT0+Ue2BOR/iI+keXwKkTpwMzQW0o7V7x6rKT7tPzeN3K3WzMZOncj8gKCMv8AUKiJK8tg2Zg5KdWpX7PGmMOf7vzSOTMI6ecW63hdXb54EJLKDkhm1DHRtXeBzsYmWA5YsKMCfznHov1D4ItSXkuJiQSW+K79DtHziZMLuouX7x6PH7ntx825w11Y9ExaSsnKmwFyRoYSxa86iohIppT+YWSRrV99Iqouemkd5jIrlav7UBg7c/vSDy5tDr0pCOJUkip+YgcssKH87xpnbRzmrGBrUTUsD6wJWIYfVo6ibV/wcok2PC8LwKLrqwBtbRmrD85CilkKLNQcgX+t+kK+F+JJCfZlN1OFpJJ6FJof35Q0mcACxJV8JoKDcEfIiOF75d8ctxiqk190nuB6aRIZMompWmtbb9o5GtwaZ86U5cUcxRcvUHSsM4lBCiku3wkhnHIXEN+EeDqmBRVwhqc93jpbHOY1lylugkJ1FN/4jaw2PmBIKhmB4QAKudNhrXnAZ3hZQSkKzcnICQeF/mw3eNlMkZWCQFChHSjcgxtHPKyumEsXw5Hs0At8XOmgcUpCuImpdJdJSoWHxF2v8NSzHl1gWOObKJZAHEwrqCHZ9/No5NwaUqlMCZaHR1dzX/lvHN0AIy4ks5BSC5De64YA1LMz9ecHxGE9tMlEM6FOrkEEFg9wWH/ltElBZBSTnIBZYplAGh3OnSPYYbwlCMLnyj2ik5iblqUB0DARjLLTl5stYVgsVG1BDOXKlt9APSL4fDkudC1N219Y0MJhw7mzcPL/AHGDb5Hp254XhUplKZir4ruOUTwrHKSQhRor3eX8wrJxaUkqBCpa3qC4JB3FoHh5qVTRsLDs14Ljwt6r1okG+anNoGUrSHBdoS8NxDHKuo+F/lGnLWXJamgZ/WMcx1nJHELIBUTQDQDSPm0vB+0nTFLSA5JAejqJ2vH0nxMCZLWkcKikjuRHgJpyGz7ku9LU3cmN+PLivX+NjOy5wASVFgSDY1Yf4gRk46UzFHulvXQxv46b7AgLBMxYboB8u7xjeKqWC5UAH90Ps1d7R3wtd7ZlOIxpiw7GrQQGgG9YDNk1CtQX6xbD4ZSlEBLsD6bR2cdDoUNW3G/7x1SLkWe0AQkCr/tDKTWh+3lCRMMoi19jG1MdSXFVCu2n1EYkuY96EH87R6PBSlplsEvR6hx0r2obxz8ldfGqEKNXIerbRIQXigCRxUpY6RIzqteqHMZ4ghSEf3FiWfUanR/OHfDvEASX4XADnUt87sI8llc1bhcesbHhq6FO44Q4DmjMN/2jVx4GOe69AJKXUGUStsy3oAkOADUAV9YsZSJjqylnrzPlUWjAmD2CCVkqmUJIozkUAsb/AF2bR8HxJVncqIISRrRt2oWbyjGm9mpmHfMCClwz6MRo1afN4HhpWRPChqkFLvmAo73rU94cWQzHzHKOy3BvQVHMkN+dYC54VgvarDCgLrdmF6F9qece5UEhOWjW/OUeGl4xUkqCLdLi5fvFZn6jm1zMNmfZ/nSOOeNtcvJhcl1/qTDCZMClKCXZJAexqU5frCfj/wCspRQqXJBUVpKSojKACGLA1JboIw04IHKGDVc71pQafYx3F+HyxMlpCXJNam40Jen7xuTFz/rze2j+m1K9gGBIz5Tsyj9HftDmDlvMSCWr8jrC+OmmXKTKQyUEZ1AXzKFQe4PnDPh3icsDjCs6mBIAOnM0g3ea8nnw9zeKeNINBm9fxobwuJUh9gW6P9IwsDjRNBKCeGrGhH0vGn/qUp197bcVHd452OUlac2fwqWWoDXc948B4xImS15kF0qfhO+rd6iN/E+JZ6CgdyPw2jPxy+EHQH6c+3lGsOK9Xgvu08xO8TISUqSSo3c/hjLmzs5c/wAdIL4pPPtDmFTCy5nKPXjjI75ZWqhL6xp+AJec9Wav3jPlyiogCrm8b3hMpCSGqFBwqw4d60v5PBneNNeOc7ZniOBKVlgopq5bzdu1oDKlPTV6MKx6qZLCgWDZSKGhLi47fKJLy1FRvf8ADGZ5OG74+WT4f4dxZpgZLAh/i8rR6FeMSiWoFBP3fQaMW8tITlYejE0ILuebts1BB58spSrV99h6PGMuWsZqcMceHpNVLVmN2311iRppk0Hvf+JiQ7+1qMpXhSvZpIKS9/k3V6d4c8L8PUnMVBlGxcOGD0d6tTzjN8JxpzFJJyEOt9Ho7mxcw2qYtUxKZhyh+G4Dg3ept51jdt6rMk7iuLme2yg0JLkcksE9Xd+0bcmSEmjJGViaB2YD7RiYRImz1MkkZr/4/LpHoJmCd9WA0B0FudBBTHJKAtTEOFUNtL62tBJ/DROg00b6RVZEtN2cEBg5rtrCOGzBXG9QCNHNX2s7NyjLRlUgFAzHKDmIajmpYgX3hTHn+kncAOw1pbesaC0hYYAWcA3obVjMxhZs4IYj1vvy3iFd8AUlTjMxD05fnyiCVlClEnOnQiuV2f5eUJYBCpcxJpxBy/qDfeN7FZZgChTdmran+NAf+MZynJl4ZOPU5Sf9qe1IWQriHIiHsXKdIUAQ1K7Cxf0hFF3hj53lmsq2MAPZ10+IbxsT0A62qIx8EsKHT8EbGH90akCvc0ryjF7YkZyuj7wHGqYB7U7Elo1zhs3WMfxBbLanCwA53Pe0Md/x57nk/Hk/1lHduzBvmISdul41f1Ake0AF2rr0jMmIINqR6cenXKc1rfpxGYr1se2vzjRlqSkVBAr5GjCFPApJAKnYGmxYGvb7GNpanS4IYB9wRoTy+8csry74TgJa3qly+x/9huIuol7JB3FSfx46pADEF1AHTytAEYhSnGUVbVw4LQNGZEx2NAQKj+eV4D7NWVioFIIZhp16tFOIhkkBXR2u4rfT1i6ZjkJOz/WwtABQlX/9D5CJDPDt8okOxp4/ATACpBFFCpszWrpGsZIWmWdZeUkPWtDfdnreMOTMLuNstr/ePTjDgAFIZksRd6UNb79o3nxWMOkBShObuGowAJNr/vDs9OZHvKBL0dqa60/mMrC4oGnvO4fR9AwpDWHczAkBQSHvcnNQBrXjNblHPiSAlIqQhL294cnvYwDC4tMwOh70SoWP4LDnF56ElIJ90ElLcnL0elmhZWKElWVQYAuFcjrbQ368ooTwDzM45JuwSQxruC8J+I4hK18IdqK5E09OUFRME1BWmjFq/EAR5a+kZ3ibIJYUzptc6uOb/lYoKZRJ4A9Qn3ue/wB4NILDMTQhy1gG0HYlorh3IUcwqxGxdn6NWvKLjKoFxlCqHcVLO25PeAj4aeCkBAzBaiRQ0SwJfS//ALCM+dhiCW91zaHJKApISCQpBuAx5U2yv2hlUtgC+gev5WCOfk8UzZOCmZVWvHpMLOa+1ukZi5hdRAAy6qBDly5G/wC8VxWJWQQkkKH5eCzbj/Xs+W3isUiUApSxV2FXt5NHkMUpQJUWJUSbEi94OJhUHJJUTW9g47V+cWnyiVJ3IfQnc0oKVpq/SKe13w8ckIjwxUwvmSok7n7UaH5HgYGyiO2tbXP2hQYky2ZIqADWp0F6s8a0jEgLZ2Vz+g3jdtamOMDmSkoulwEtbRqxfESUqWnIMgYkl6DVz0Hm8NFJN2v5/loUxOHDMa8nIfkW84w2zTiAp1JDFKwlSSAaEgBVdL2EdxT3FDb1jmMkeyPtAeEEBXQ/UQxKAVW4IBA5Frdo39sfTqap4aUzHezlq8jEM8IQV5fq71/eBYlJBSRRraByTroDbm/SKhBWhTnhZiK0LMaGsBXQmYwZiGpxqHo1IkARhGADqoNDEiDF8OOZQ0DgqJoBtWw5PHoZ855RqWJIOUprTcWcu0JYzDrQkZJgqqiSAXsK5ndgdYfwOFyS0A5aXZ+J1XLV0bsY1ldjGa4LZUpCUISqpoHYixqbbh+sMYZBkF1EqUoDg1S5HE/R7b+cn4kqyzQHSgkAOLgOfSvduRaw81JYksJj8JdwG1c2LwGF5s0hASga+8TRIU7V1IA6XjGX4j7VSklrnKTbV3/6+Ub3j0xpZCSHJDM1xHmPB8MJk8Jb3j0Z9eov22hn7FvOmlgQJSFOSpVmFA7EgD+5/pFsQM4dilKTcM4LC9XAbXlBVhKEErVmYlQOpBJbKCW95LcotLSJieEDifWhqKEf8TTm8B46W8LxKVAAJdlHh3CQ6QDoDvs8NqOXKlR98ADqkhySNSfytOysOEZVEMGCn2Io1rM/rF/ZAlveU2YUrwmh5VgK8u6Tla7aaEMRuKxaU+ZSVO3RvzUdoKqZxszfe8cxFCVk7WHM0YdYkGp2UKZSSFVf83hXENQg0BcqG+o6EQTEJCi4pe2pFHjk5QPb6h4Yi6U5Q+tKVrQvbWg84YkYgTEuFJQ6SUlRsRcQmlNTTQV0pVxzYgdmjmBmoTRRAuajUnR7VAPXpBZtQJCBMmArIYNQUDt8qkNyhudlCgAS4veg2cfzSGVTKJYhlByLu4oTtaMfATXXMNwXQkiptfamm7wFq4zGMxSMxSHvSrhixvR/vB0LE2gcuxemztb1jKkqudGBerPdn0/neHcFLol6ZOHKByvvt6w8DlzEy1oUMwA0bMku42t1BhUSSghSHCCS4BNCdRyO3KGZ0xicx1AZn0o1LmsLS5ii6l0CSwAoGqxVStHh/wBMzfy5iZhT7xpmYAahxo/5rB8PKBJYlyS+1S5tyaFUoeYBUpILatzG1IcQQBme+m3NoqY4rw4PeJB0qpf5RIydkcbNQU2qRmzaAHg6i8NSFS1IHCpLJyqSTcINVJ31veM+ThgqWpMxJSkMEMNzqKlwR5Kh+YUnKxOYO9v8XPIs/ONAFOHVRILJKtWqk6cn+oEJz5qEAnMorBZL+7UDMNOIv6DSGPF5rICU+6QC5+KqXPDsHfrrGdMmhaAlIdSRmOalA1aa0t84orS6lTFZkkihACbuyW1sKN1eH52GQlTpIEwAEgFqBqhRt51geClGYJqwopKgGLV5tVgB+bQ4rDgykrJYGp1epuT1JiogeOwEz2QdDf2ORUZQ96vxJL84R/T85lNobh+7jtD2JmTDLzAFgEhIJ0DDsKPzrvCMpDBJSGUasdWD15t8oZeBZzt62YeEOxYE1sfXY+sSWs5uaUfIj7wj4fiv6ak3y2GoBGnn6QxKngqpqCk0/wBr84y3sVJoX7QZRA2B/aLHw9ZTmSKAipjLl4oLSrNwqSohSdqHW7W/BCNiTJg1YGndxWvlC08um3FnD8mah5axXEy0rDsOTagdN/rBsKgqWQWDtXkNetyREg5CMgCU3ctmDsCagjXTzhLxnCj2eZNRRtxUu5++4jQReYohuJhqwcM+5/aOziAVJQzkkkNTzMXydcaL4NSUSQtV2s1bln6coWwqC4XRlHi7U9TtW+0Wx0kBAoogadSxqBXUwKao+zKdqNzqST/1inK6akqVlYIIZQ1N3qxDWi0+eUhawAal60JDfJ9ow/BMWEkglmYX6BxycesaOcWIddgQLklg3Oggs1TLuABededbO1EuNSQ5/f7R3DrWVLQqiQQzi73c7Ny+0CwBdSiQ5UQGavIc6CCY1LlJNCHYA6UNfLpEC89LTQxISkXFu3bT7xpSEkpCr0HLzhf2asoBtlJIYvQE/Q30gmHmhWVFRSmWoLb9IdjS/th/YfSOQyJX+wRIODouMs2qeJ3SXFCWB5NTMx5w1hkmpBZSgp6DRh8qdICg5JYZAAcGlzTKT11+0GMkmqtSBpal9257Q1RzFYYEEHiY8quxDAhmsO0YfimE4h7K4ASw5NflG5IxK6Zkh6g1ahtfd9IXxk9IKGAClk1YuA1SBqfpBOBZsXBzElBBrQu2hY17l4SxgKymWkO1TsA9PMk82EFkKMmUMwdswQXopuLsbU8tYNh0lKnADKDl2owu73FPOJE52KKBkBdBswFtB+/7xFiiiag2swPvedoF4mt1JCQUgvxbEcTADl6wfBTUCWkzOIZQGFSWI00bc0GpiSvh89LzFEXrW4Yg11Fz8oP4djkIxARmBTnSXLnhubdBT6RnYVLkA+6GJJ1IDpJFCxcvv6xlyC85nCQKA9NY1rbNun2z2MupejPVmSRV31j5nJKjPnzWooqbnWlDo1Y05eKKkBJJIAAZRJqO97QHEkEqOzEmjCpDHuRBNtWLKl2AFSD5saGBIWlJILjuQXbe1tYZmTNGOYB70cfRx6xn4pYdIUxYkmmgNy4J5ducBMqmOgGzuoEq20I7+kJ4XGMtSSHBvRmKhQV/xMUmSlZi3u3Ot7GupZmH1huZNzHMEj4XJHNn6hw7xJnTVpWtKQ4zb70oQdxrrF5UoOoMzl7vQADu7/jUqJb7kgijlxegI5mnWEsbNMplD3nys9RQEvvf0hnfAuvkjPBE1kg3o7+XPaN3DTMrGpygAPY6lXWusJYNftCxcKV1BYVHXWsOZFISU0Vw5nbffe1/tDbsYzRjDhJU6QxKbV5HftFVSgtyVUGx9PzYRbAIs4Ox5EcwdrFtICFEhRDG4YBrUCmF3DxlpM+nvBm1BO9tQT6QTBYn2eb+24I1J566eUAmuztVi49HDbARU4sBWUWIdJLXc05Al4ltqjxNB+I+R+8SM9MwsOBXkD6vWJAT6F5kBi5KjUhvidq3t3iLXlcZuEmgaxcuxpmBJELTJuqRmdTAkjbQ20D/AOOsKJnpKsszimAEAWsKuee+sINYaYop41XbQe67M4/LR2bLBWFEu6gkcqEm1Rz5PHJs1ZYDIlwan5et2Mc8DIHukli5Fx1f8tCFPE8YgJUMrtpYXpruxhhSuFJFXSHA1BIrTWnqbwgZBC1IAeWTmJqav7rvuBQwbxAlKKK4QzMakDR20Y84k4rEpUn2iCeB+GnwswqWIuw+8Ky0lMwEMxSUhyCGMxwnuW84ewY9onK4TwFklIDrIAD8jmr1jIErOnVJfKRuQC9HerDyggrXxqFZJhHCTzI0uCeW8Zvh6s5BWkD2YqTa4q25o/0hrBZigpP9UgBiahquGNHYkg7w2FIRKZQLsQrd118zSHpd8nJSEu4FKEVoL25cucGTJGQ294ltefzMZ+AnpVmS5OXLoz/D6n0hvDh3B3ox8n33iOw5c0spetg1vx4hSCsuBWtdqbdfWOYVwlYDaFidH/mEpc1Sp81JBYEqSdjp2v5wUrY8+zSQxIINGfVwX0Zg1dIRmeNJKQgJK3BBNiSrYdY0sUmgSqxS51oA2nURi+CSkpxCVqZhUB7k2IB+Qq7QzWt1z8mVx6bRSMLKzTKzF1CaU2dtqO0eZwyVTFlSgSLnn+8M4zEKxOIJU4dTBJplGibUhuRKUKBATW7uwpy6+cPTOGO+a4hZ9oShuEAJoWJNADWhdoMrFq4VEEByFPum3yAg8mUyrDMkgijDoYTn485si0sC/Qv6wduvRuYlSkgivETaoqzX5awhilKQss9EvY7gZj57Q7I8QAK0qDcIyKD8JZwSOdjyMKYHFKMziIUFOk5g9DoX5sPwRQZXgyjFe1luUkEihNj3sfnCC1k8QlzFZSapSoi41AazxTEKmSUTEJUpiXoW/wCJAueZi+DxcxYCZmUDR1NfkLmHXy4evXTh8W/2o8zEjh8LTy8zEh9q/nbchIAIAHuqPcaxUywJ4IFSBXq7ttEiRzr0lsWGTNI2WP8As1ukLYM8Es6gK9CwiRI18M3tsTPfUNMyQ3UJf5msZPih/oS7eQ/u9YkSCdnLofxGaR7FtcwNrGO4mqw+rPz6721iRIoGikabVHVj5wLCJBWp6sqndokSBpfChgtgBxJ/+f384LLUwDUqfmYkSGBAWUIAlIObmpj0r9hEiRUhyZygZRBqAWPaM/xLDpTKCkhlbudxEiRTtzzF8Fx0yaFiarOEimYAkX1Z4YQf6jf5fSJEhvdOH+JFE9TGvwIPdzFPEgDNAIBD7bPEiQfJ+AxMOdVfhEUlUZuZ7gRyJCyP4sp1Lfb/AOYyMNLBJBrprrziRI6x5/mrKQxavmYkSJEn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4" name="AutoShape 7" descr="data:image/jpeg;base64,/9j/4AAQSkZJRgABAQAAAQABAAD/2wCEAAkGBxQTEhUUExQWFhUWFxsbGBgYGBgaHRscGBkeHSAaGRoYHCggGRwlHxsaIzEhJSkrLi8uGiMzODMsNygtLisBCgoKDg0OGxAQGiwkHyQsLCwsLCwsLCwsLCwsLCwsLCwsLCwsLCwsLCwsLCwsLCwsLCwsLCwsLCwsLCwsLCwsLP/AABEIAQMAwgMBIgACEQEDEQH/xAAbAAACAwEBAQAAAAAAAAAAAAADBAACBQEGB//EADsQAAECBAQEAwcDAwQDAQEAAAECEQADITEEEkFRImFxgQWRoRMyQrHB0fAG4fEjUnIUYoKikrLC4lP/xAAZAQEBAQEBAQAAAAAAAAAAAAABAAIDBAX/xAAlEQEBAAICAQQCAgMAAAAAAAAAAQIRITEDEiJBYQRRExQycYH/2gAMAwEAAhEDEQA/ANbCEMFZiK0JLhmZtac4ZSlK3Ya8RG4Gm+lOcZWDmS1jKGchjV6u3Xa0aGHnhOjF2Dhu7CvnHF60n+FhYLhwa67Mxc07bQthPCUhyoNm91IzUZ61Nu0GlYgqzCtT73PlWGJqxlRxBV8zOKka/m8W9ClpmCVkzhjUGgcNycjzgrO+erMxGnY77uY6DmKS4GXS9GZj37UgWIY5mJQBdQDW2/bU9Ye10H/pUkmgAzA1JI/gbQWTJD8Qci1dDyIpFCtRokkJcPR+3p5dYXVOmJzZARSlQzg2Z7Wro8C6NiQSt9CNG/yu348SQlq5qAkdT1Nw0AwuJKRmNjUhyNH57U0jURjgtIWGux1brDobJYmaBuog2yuC4NKGHZaGpkDirMH86wL/AFCAzFJKjTW2nKsVXJWpS2OUFmYV6xE8qSkixRqftFZkpISSK3ahvv0gYUpgDxBqxQhyaUsz6b7gcoEDigK3caDnqdWhZa6nhNB7za1tDI8PykqSo6Omwe1r+cOIwxLg8I0ttUkxVRh+zsSSSKsT2pyjk6Y3WhobCLzZmYkKatmFSmuj3bWFcQhOZL1Dlqnaxsx7xJdc082voO3KKLJKaMS71+EeXryipUCcpYWJyqdqi76l4tNSmochtNen7waKs6YQ1SS27M8UWVEBveYflD+PAJqA7u50c76GptyimMlzVJ/pt1USK8mHaIXQ+UCtzzLlnrreKDEZlAZCXsxytq9TT9omHkEZfaEFYFe8FnKLEWJsWFvR4KdcM9UyY/vTx0WqJDAB5eSvtEi9MGkElZ2ShRDqBANGqpw/Z9YdxRBmAEqBIBBJGjaA6wTDkElI90U0sG8xX1ghAYBNFcw5oTUmNoRHvaU6MGtTW3pCiiQSMxAVa2orV/xxBkTmJBIZwxuS7mKYwZwqrAUJbiqaZe8BBnKVLU6Gy65iTw7+cabBSRmckDTV6EFqxmrnF1AIUbEPR7ULn6Qbw6apJYpNASwIN6l+jnk/nENHZq0oSFrLcVC1i2j6sWhhaQHCmsAGru7P+eUZk9achzcQKgWd3VdxUsL9hFlTHa5zMOutKsNd7CJEcSZiXSgKUklweEJYbauOd6Rt4FKS4PkTVrA0jOXO4QHBCxwsKMEks5LsAx6NpBpSy6lOkME3qCC7i/u/m0Oxp2YbqApxMoJU+xelHLVHrDuGAbMtLKIqHDPZmeM6QoBOUzAXBBKqJDcrMKUD3bWpE5ytLK4ACHVmQVEijvUAs9vpAT6lgFywayQRp6bU5wfhLFgw9C2o0P7RmnDsSj3QkVIVU8IJUeta8ovhpqUIIS6iCSXcnm5PX1iTVlISkgmxo3PUtd7x2YElIKakClWdxGGnxRL5STxF3uT0GlKAcjGni8UAj2g+JNSWoO1Hiv2p9EZ0gvmdz9Hta0JzpBWrkKEabWblBJ0+YSFByGGtah3/AN17wH/UHKoipJcgVIb4aPUE+pgJVWEUklQJNfdABp84WTOXkKVJULByxcbcNefeH8Jii3GlnzXLs1bC+3eA+IEhAUSHfid2ANh2e8S0BKWPiSo2YknhAO0CmzVEKXmym41oKsCpqcmhgrCNAajLlG/5trHUF+EpH0J5feDXyNQHDq9ojPVR008xDKpmuo3+dYtMIDkpKaBteWkBmSNHdy4Yj8MJALb+kdhoI5fOJFsaTA5gGLJcj5mh/eDpWGLFxXXZufbvAlywoMLWqCNdt3avWOz0hKQFDhQBWwJ3qPQbCGl3BywoknQFwNSrXqIPPkgJ4VVcAP2erVt5gQCQkJOhUfd6EizRZMosohRzKNHDEDQDoPWJOEHMWU5FwOt/zQQrikLUSWSnKXKjchnrQ0BftBk4kBsopWw25v57vDeEAKSHd7vausBKYHDqlzlobmlyLWcc+XnF5M4lDgPzerg66Wb8aOrwzcOUBwQVChqDUauGoH7hhAZM1h7jAJ1NXvYu2xPOEDzkpKSe1U2I1HIBmrpq8Fny8qEtSoq3w2AI0Dl+rvvGX/qs3EpL5QQHUWcP8IDHrvDGEK1pzLYUNNW06DvEjaUgMXJPJ3cl3Fh+c4QxPik5KkBPEVgFJUC7tyJBI1hhJQlnWFEmgZn1Z7Wav3is3HEgoCSSKukhKgHdnUaGvl2gRueVISkJTxMC4ypD6hk1NPmItjcSokFTA0UodaC1iWN9qxkeJ4qZNPs0kgBjQMzEVK7vVmHrDk9KAgJUS5BFLnd+dKwgrjVTpq0mU1FZlKNgoWDGlWPXlGvmliXkHwgUbNZzre8YmG8TlheRLgBwKBWrBiD9PrGlh1gqIANUnisakp+TRZbWOvhWRiRmUb0dgDc+lRvtBlTOLKTQDbnV6sS3erwtPljMASzCpAN79fKLSnKmBGruHPLoOuw3gLhw4VVyexNI7iphUlimiSGDVcc9j2jpp7ppy1bZnaxga1kpckAEZXFydzQekBIzc5on3iq1aMbDnzg82SsUyqzalizc2v0iJIGUhagTcjYdBYxEgOrMt3Zgd/zSJE5+Nysk1U1gbXZ9rQHAzuMgEtelnIuN4cmYYkcbEgXIc8q1Og/DAEylAA6dLv01hZ0J7JWhlt/imJF/a9IkR0flggWO9DRtoHMnDMH4gdGfskXIs76QvPmKUUoSAynfpY+frBArKp9RVQu12AalvkIU0BLYgm58jt0o0AJTXMauN7EftAkYrOoVDHTmN21aM7xHGuSwYliGFSAbKYVvTd3i0jHiK0lSQGowS1C5alBY0NYPOxqswRLQEy2B4iXzMCSBYVfyMY+HluSkkkJFWYlxYdqjv1jXw6T1Y8tBQUGzQUwhjsVOSQBmLlmBd6XdqUfzixxikqBSSSCAUioLh7PZj37Q0qYkKSlw4ABAs5+r/MwwqWACSl3qedGYD8vEAZc8BNXKgHah5sKWjiJqqHKpyRmTsO2th+GHJHhKzVRTLBDBIqdamgbpBF+GrpVJJdwCdqCoGhPnBtj+XD9s+fNJYJSSDUKBA51N2/eLnCAJyy35kk3ua6+sFLpdPutdwKUvWtn6QKZMoAXzKNGFWJ2Fur7RbdDM0DMCFAEkZnJLgXbS3y5Rg+JqW6gJiwoAoLAFgCBcnhBu7xbE4Ba5rleUBmYOba6DWNHB4REtzlZ3PEQ7AmopViKbesUHbK8NwS0KBTLYBJDrqcwIr1+8bmGmsk2zfFlBNbNztblF8SgZa2uK6gsObuTHEKqCKhqm9q30/iK3Zk0IjDZwCu7GpqXrtYxPYsWTzB3rz89NdI6JoepIfTb8/Lx2SlCamxZ6uW5OWe/rEQplVMksNXAOZR+jNBSgENejPan8wLxEoMzNJUpMsXfcOC5BII8oGFZSQQd35k77msQLjBBz75FmzU9C7fOGMJLCQCddq9rdYLJJDh+j3rod4EcSrNlKXJLcokDjnSQWo7ElvVrxydLygkmrP17kfxB5ko0NQx30ND/MAxEpJopLgnd3P2iVZYnoPwf9v2iRrg8v+sSNf8Z19kpmJL8Lg2qzkG3l8oZXh9VVSprcnY72c7axloSZq05CUgEOwf8AkxtlZSSpbkFRDgDQDhDVdqiK8GclkYUOOMZtNeVvPWscx8o5kmju5zKDUBp1+TCDYYkTFKNQQ5Yc6Cz0HPtAcWpU1CgOEgU3LMDb4S5DsdINnRTxFC0oQxYDb+43duppGj4SpOUOo6O5DAs7BuTc4zkSypSJIUlyD716AkmxYgPRjGsfDkcINUp+HQwuWXkxx7GklCgVSwHV8QT3clqD5w9g8KE8RLrZr2Gw66mAypgYMAAKN0iSZ9yDZ2G/LvvFp5fJ57lwfTNBYAfCfQj1imR1FrAW76eRhQzwFoI+Jg3Wn50htAZ6vWv26feM2PPvas1Oaig4t0G8LTPDAXIN9zXsfzrD2XXesdbfeJ0w8uWPVeSxWMmSVsuUWqxJFRahDh2bWB4bxdOcu450PY7N6683f1iQTLRqkE8uJm70PlHmksBQfn2jpMZY9ePkys5ehnH3WIALVGv21p0eGlzBQOXve2lh9I8t7fKeEkK0MNSPEC/E6mDE69H2r6wXB1nkjc9mSKHvWraANQdHi+coBcDIkUrc7cR5nW8Aw/iqCBxFPUH5w2qaClLbFmL9+sY03vfQUtGYgizFq0B1sIvNS97GhG41YW7xZKcqXvrqWA/LCM/GLISVBTEB2JuN6wzlXg1JUwDkO9nbyEcQanlZ/wCPWEsB4hn4W06fMw3LU9qAUr1oPWGwS7EXNOm2gNNNYokMBqXrWjDkNY4uYQp8oIJu5evUNSOexVd6uWIDnl6N5xkrKQH0HKJBQnkryMSEPODCGTlK01Cg4ct/y5O0bBKspXMABuGU9Be4FWpXeEvaKAUSzAU3DEEkmpdiT2PWJMSpaA6gp3KUuWUdXapD9hDapNGkeIoUgKFKANV8r0oBcsaatAcLNKpiyoMwOWtQlW5sLNuOTQgkKQlATLKinLWwdtWck1flSGvEAoJKs2ViHa73uOpMBcwaEJme1YqWCVAEEBwdgaO1OrtHo0KzJC0sxal+bHz9Y89LmEJzpfiZ2DO7Evqz0rWm193w+Z/TbM6n4xq5sehDVgl5eb8nCenYaltUhjvAczF30frBp6HFX89O0Z8xAoxbvHSV8/bS8N8RSJiM6Q5euxaPQKkg3HDv9vtHhEKUVBuJjpy+ce18OURKQFO4DH86RjPjmNS29r5a/n4I6ZZ3brDCFmyaeT+UYvifiIUFy0qBfhW5822vHPbph47ndR5r9SeIomzOE0SnLm3IJLjk5vGMagPTf+YP4n4fkU9077E6HnCYrQikejGzXD0+n08LzFAuPzyiqFZbd4ossKGu0QrNC8aI5npZiHf8/DD/AIbigDlUrgI8j9uUZKT1Pl8ov7QU0is3DjdV6zHBS0pAIS2oupO3U7xl43DCZMCphyoDUFy/eC+DoWUEElj7tfNuUPTZBUWCU+0zAp4kuQAXSQS/55cOrp6NbmwEqloSSkBgwG5NfOHkpcBqOOusJYQ5hlOUchqHuD1jSSigAIDQ1FyQNbOS586inKsVQtgQ7cjz72ik6WovXWhuBZ6EM3L7xAlISw5An6+kContE8//ACP3iRZBDCvz+0SIMmeEplpB1IFRUAh63Szv+8A8PWcrXCaEXcltAa0+kTHzhMSRLIFhmPXQbUDQPE4WZKQlCA6SDmXq5J9GNhz5wkeZh8qPeVmcakMA5YDoTW9OkSXOB4K8LGmpIAYkXL+sHRiWQ6gqYWylmBJJAoBqQ1jV4iJqivgSRmS5JGrXLsaN37wbRf2hV7OhZVSoPR3rYsBo2saUpOWYCkl0oLmtlOXI7El+W0Dw00K4Gq9RozkdHcesXmJ1QpuFqEVuXFKXNv7ngp1sRGNSsJBpmJYmxYa/26/s7RVeF4gCOvMQCRhyc1i5JYtQhq2ua/zFfDccUiYgqKky3IVckvQN1LRerTyeT8WW+3hsYGWmW6iAA1Pt9O8a5WpKUZUFaSkHM7Mk2zULkWjMm+EKmhJmKyZOJndurajkYd8SmLkhKTZAKQRYuX7cLU5RzufqvFefLHDx497a8gBgbZtNuT7xheK+FETQEAJQUu9bk11vraNLw7HoWAAWLgsfpGhjZOZgL/L8eMZWys+PyXHmPMyv057dCgqYQxocr8xR9o85j/0nNTmKP6gSz5aFuhv2ePpMuUEpCR3rcb94HPWlIJoAA5OgAF43jnlGv5creXyNODUoKUnT4TfrC1ajXYvTlHsMR7MT1Klkssu7d1EAs1THMSiWsgJSCnK4UoB7kM+1o7+t7ZhubeSkZUqch+VG89YcweGExa1EDKQHBLC9DQUsa/ONCZKQggLQkklgUhmffS8LeJYgIUUILP7xa76UuLRrdvB9Mx5raSgoYpcp2YafKBHDrWSapGhFD1frGGcVMAYFTtRn0GxMaPhviy0gCY5YUYC/PeM3CxqeSVorw7pbcOSb9yNYugOCAWIpT584zZvi6iHCQ2xdz5CC4HxgK4SKm2sHppmUrSCcqG3Iu2n3gMtJKBo7kd4IrEBQYXod35fm8DkzT7OjKTXr25/msZaXGIOw8v8A9RIw1Tw/xjk1okOmdxm+GeImUtRWApxThSWpW8VV4uoe5cqqghwRsDQgdIHh8OlRdayGswo/Ox7wecilGfTeO1kcZlToxIJUnMEvq5o4YpHMdIflIGXKiwTcm7BgaaUNNWjzJIAdn3UTv+Xjd/T6iEEmiSeEtsat6+Rjnljp1xy2dAAlFJJSK63ofe51hLD4cpCAoknOwJuAzD0t2aHsKM8tK5gAIzPQXepbprBiwIUS6GBqbPSw5kBhvbWMtOTk3AcBmB2IDdx942f0n4GEyisgHN7hLOR/cdjtqIxETx7VAGXKwK0sXYkAlmfV6XbvHqV44BgFpFikZg7GgpYh2pHLP9PP+RlZNRdOHyOkjh01Yk/Jj6RZc1K5aUzLZgFdjcdfrCUzxKpdhyexHKEvb53yu4FduccL46+f6oTxkpUmcwdiXQeT0+Ue2BOR/iI+keXwKkTpwMzQW0o7V7x6rKT7tPzeN3K3WzMZOncj8gKCMv8AUKiJK8tg2Zg5KdWpX7PGmMOf7vzSOTMI6ecW63hdXb54EJLKDkhm1DHRtXeBzsYmWA5YsKMCfznHov1D4ItSXkuJiQSW+K79DtHziZMLuouX7x6PH7ntx825w11Y9ExaSsnKmwFyRoYSxa86iohIppT+YWSRrV99Iqouemkd5jIrlav7UBg7c/vSDy5tDr0pCOJUkip+YgcssKH87xpnbRzmrGBrUTUsD6wJWIYfVo6ibV/wcok2PC8LwKLrqwBtbRmrD85CilkKLNQcgX+t+kK+F+JJCfZlN1OFpJJ6FJof35Q0mcACxJV8JoKDcEfIiOF75d8ctxiqk190nuB6aRIZMompWmtbb9o5GtwaZ86U5cUcxRcvUHSsM4lBCiku3wkhnHIXEN+EeDqmBRVwhqc93jpbHOY1lylugkJ1FN/4jaw2PmBIKhmB4QAKudNhrXnAZ3hZQSkKzcnICQeF/mw3eNlMkZWCQFChHSjcgxtHPKyumEsXw5Hs0At8XOmgcUpCuImpdJdJSoWHxF2v8NSzHl1gWOObKJZAHEwrqCHZ9/No5NwaUqlMCZaHR1dzX/lvHN0AIy4ks5BSC5De64YA1LMz9ecHxGE9tMlEM6FOrkEEFg9wWH/ltElBZBSTnIBZYplAGh3OnSPYYbwlCMLnyj2ik5iblqUB0DARjLLTl5stYVgsVG1BDOXKlt9APSL4fDkudC1N219Y0MJhw7mzcPL/AHGDb5Hp254XhUplKZir4ruOUTwrHKSQhRor3eX8wrJxaUkqBCpa3qC4JB3FoHh5qVTRsLDs14Ljwt6r1okG+anNoGUrSHBdoS8NxDHKuo+F/lGnLWXJamgZ/WMcx1nJHELIBUTQDQDSPm0vB+0nTFLSA5JAejqJ2vH0nxMCZLWkcKikjuRHgJpyGz7ku9LU3cmN+PLivX+NjOy5wASVFgSDY1Yf4gRk46UzFHulvXQxv46b7AgLBMxYboB8u7xjeKqWC5UAH90Ps1d7R3wtd7ZlOIxpiw7GrQQGgG9YDNk1CtQX6xbD4ZSlEBLsD6bR2cdDoUNW3G/7x1SLkWe0AQkCr/tDKTWh+3lCRMMoi19jG1MdSXFVCu2n1EYkuY96EH87R6PBSlplsEvR6hx0r2obxz8ldfGqEKNXIerbRIQXigCRxUpY6RIzqteqHMZ4ghSEf3FiWfUanR/OHfDvEASX4XADnUt87sI8llc1bhcesbHhq6FO44Q4DmjMN/2jVx4GOe69AJKXUGUStsy3oAkOADUAV9YsZSJjqylnrzPlUWjAmD2CCVkqmUJIozkUAsb/AF2bR8HxJVncqIISRrRt2oWbyjGm9mpmHfMCClwz6MRo1afN4HhpWRPChqkFLvmAo73rU94cWQzHzHKOy3BvQVHMkN+dYC54VgvarDCgLrdmF6F9qece5UEhOWjW/OUeGl4xUkqCLdLi5fvFZn6jm1zMNmfZ/nSOOeNtcvJhcl1/qTDCZMClKCXZJAexqU5frCfj/wCspRQqXJBUVpKSojKACGLA1JboIw04IHKGDVc71pQafYx3F+HyxMlpCXJNam40Jen7xuTFz/rze2j+m1K9gGBIz5Tsyj9HftDmDlvMSCWr8jrC+OmmXKTKQyUEZ1AXzKFQe4PnDPh3icsDjCs6mBIAOnM0g3ea8nnw9zeKeNINBm9fxobwuJUh9gW6P9IwsDjRNBKCeGrGhH0vGn/qUp197bcVHd452OUlac2fwqWWoDXc948B4xImS15kF0qfhO+rd6iN/E+JZ6CgdyPw2jPxy+EHQH6c+3lGsOK9Xgvu08xO8TISUqSSo3c/hjLmzs5c/wAdIL4pPPtDmFTCy5nKPXjjI75ZWqhL6xp+AJec9Wav3jPlyiogCrm8b3hMpCSGqFBwqw4d60v5PBneNNeOc7ZniOBKVlgopq5bzdu1oDKlPTV6MKx6qZLCgWDZSKGhLi47fKJLy1FRvf8ADGZ5OG74+WT4f4dxZpgZLAh/i8rR6FeMSiWoFBP3fQaMW8tITlYejE0ILuebts1BB58spSrV99h6PGMuWsZqcMceHpNVLVmN2311iRppk0Hvf+JiQ7+1qMpXhSvZpIKS9/k3V6d4c8L8PUnMVBlGxcOGD0d6tTzjN8JxpzFJJyEOt9Ho7mxcw2qYtUxKZhyh+G4Dg3ept51jdt6rMk7iuLme2yg0JLkcksE9Xd+0bcmSEmjJGViaB2YD7RiYRImz1MkkZr/4/LpHoJmCd9WA0B0FudBBTHJKAtTEOFUNtL62tBJ/DROg00b6RVZEtN2cEBg5rtrCOGzBXG9QCNHNX2s7NyjLRlUgFAzHKDmIajmpYgX3hTHn+kncAOw1pbesaC0hYYAWcA3obVjMxhZs4IYj1vvy3iFd8AUlTjMxD05fnyiCVlClEnOnQiuV2f5eUJYBCpcxJpxBy/qDfeN7FZZgChTdmran+NAf+MZynJl4ZOPU5Sf9qe1IWQriHIiHsXKdIUAQ1K7Cxf0hFF3hj53lmsq2MAPZ10+IbxsT0A62qIx8EsKHT8EbGH90akCvc0ryjF7YkZyuj7wHGqYB7U7Elo1zhs3WMfxBbLanCwA53Pe0Md/x57nk/Hk/1lHduzBvmISdul41f1Ake0AF2rr0jMmIINqR6cenXKc1rfpxGYr1se2vzjRlqSkVBAr5GjCFPApJAKnYGmxYGvb7GNpanS4IYB9wRoTy+8csry74TgJa3qly+x/9huIuol7JB3FSfx46pADEF1AHTytAEYhSnGUVbVw4LQNGZEx2NAQKj+eV4D7NWVioFIIZhp16tFOIhkkBXR2u4rfT1i6ZjkJOz/WwtABQlX/9D5CJDPDt8okOxp4/ATACpBFFCpszWrpGsZIWmWdZeUkPWtDfdnreMOTMLuNstr/ePTjDgAFIZksRd6UNb79o3nxWMOkBShObuGowAJNr/vDs9OZHvKBL0dqa60/mMrC4oGnvO4fR9AwpDWHczAkBQSHvcnNQBrXjNblHPiSAlIqQhL294cnvYwDC4tMwOh70SoWP4LDnF56ElIJ90ElLcnL0elmhZWKElWVQYAuFcjrbQ368ooTwDzM45JuwSQxruC8J+I4hK18IdqK5E09OUFRME1BWmjFq/EAR5a+kZ3ibIJYUzptc6uOb/lYoKZRJ4A9Qn3ue/wB4NILDMTQhy1gG0HYlorh3IUcwqxGxdn6NWvKLjKoFxlCqHcVLO25PeAj4aeCkBAzBaiRQ0SwJfS//ALCM+dhiCW91zaHJKApISCQpBuAx5U2yv2hlUtgC+gev5WCOfk8UzZOCmZVWvHpMLOa+1ukZi5hdRAAy6qBDly5G/wC8VxWJWQQkkKH5eCzbj/Xs+W3isUiUApSxV2FXt5NHkMUpQJUWJUSbEi94OJhUHJJUTW9g47V+cWnyiVJ3IfQnc0oKVpq/SKe13w8ckIjwxUwvmSok7n7UaH5HgYGyiO2tbXP2hQYky2ZIqADWp0F6s8a0jEgLZ2Vz+g3jdtamOMDmSkoulwEtbRqxfESUqWnIMgYkl6DVz0Hm8NFJN2v5/loUxOHDMa8nIfkW84w2zTiAp1JDFKwlSSAaEgBVdL2EdxT3FDb1jmMkeyPtAeEEBXQ/UQxKAVW4IBA5Frdo39sfTqap4aUzHezlq8jEM8IQV5fq71/eBYlJBSRRraByTroDbm/SKhBWhTnhZiK0LMaGsBXQmYwZiGpxqHo1IkARhGADqoNDEiDF8OOZQ0DgqJoBtWw5PHoZ855RqWJIOUprTcWcu0JYzDrQkZJgqqiSAXsK5ndgdYfwOFyS0A5aXZ+J1XLV0bsY1ldjGa4LZUpCUISqpoHYixqbbh+sMYZBkF1EqUoDg1S5HE/R7b+cn4kqyzQHSgkAOLgOfSvduRaw81JYksJj8JdwG1c2LwGF5s0hASga+8TRIU7V1IA6XjGX4j7VSklrnKTbV3/6+Ub3j0xpZCSHJDM1xHmPB8MJk8Jb3j0Z9eov22hn7FvOmlgQJSFOSpVmFA7EgD+5/pFsQM4dilKTcM4LC9XAbXlBVhKEErVmYlQOpBJbKCW95LcotLSJieEDifWhqKEf8TTm8B46W8LxKVAAJdlHh3CQ6QDoDvs8NqOXKlR98ADqkhySNSfytOysOEZVEMGCn2Io1rM/rF/ZAlveU2YUrwmh5VgK8u6Tla7aaEMRuKxaU+ZSVO3RvzUdoKqZxszfe8cxFCVk7WHM0YdYkGp2UKZSSFVf83hXENQg0BcqG+o6EQTEJCi4pe2pFHjk5QPb6h4Yi6U5Q+tKVrQvbWg84YkYgTEuFJQ6SUlRsRcQmlNTTQV0pVxzYgdmjmBmoTRRAuajUnR7VAPXpBZtQJCBMmArIYNQUDt8qkNyhudlCgAS4veg2cfzSGVTKJYhlByLu4oTtaMfATXXMNwXQkiptfamm7wFq4zGMxSMxSHvSrhixvR/vB0LE2gcuxemztb1jKkqudGBerPdn0/neHcFLol6ZOHKByvvt6w8DlzEy1oUMwA0bMku42t1BhUSSghSHCCS4BNCdRyO3KGZ0xicx1AZn0o1LmsLS5ii6l0CSwAoGqxVStHh/wBMzfy5iZhT7xpmYAahxo/5rB8PKBJYlyS+1S5tyaFUoeYBUpILatzG1IcQQBme+m3NoqY4rw4PeJB0qpf5RIydkcbNQU2qRmzaAHg6i8NSFS1IHCpLJyqSTcINVJ31veM+ThgqWpMxJSkMEMNzqKlwR5Kh+YUnKxOYO9v8XPIs/ONAFOHVRILJKtWqk6cn+oEJz5qEAnMorBZL+7UDMNOIv6DSGPF5rICU+6QC5+KqXPDsHfrrGdMmhaAlIdSRmOalA1aa0t84orS6lTFZkkihACbuyW1sKN1eH52GQlTpIEwAEgFqBqhRt51geClGYJqwopKgGLV5tVgB+bQ4rDgykrJYGp1epuT1JiogeOwEz2QdDf2ORUZQ96vxJL84R/T85lNobh+7jtD2JmTDLzAFgEhIJ0DDsKPzrvCMpDBJSGUasdWD15t8oZeBZzt62YeEOxYE1sfXY+sSWs5uaUfIj7wj4fiv6ak3y2GoBGnn6QxKngqpqCk0/wBr84y3sVJoX7QZRA2B/aLHw9ZTmSKAipjLl4oLSrNwqSohSdqHW7W/BCNiTJg1YGndxWvlC08um3FnD8mah5axXEy0rDsOTagdN/rBsKgqWQWDtXkNetyREg5CMgCU3ctmDsCagjXTzhLxnCj2eZNRRtxUu5++4jQReYohuJhqwcM+5/aOziAVJQzkkkNTzMXydcaL4NSUSQtV2s1bln6coWwqC4XRlHi7U9TtW+0Wx0kBAoogadSxqBXUwKao+zKdqNzqST/1inK6akqVlYIIZQ1N3qxDWi0+eUhawAal60JDfJ9ow/BMWEkglmYX6BxycesaOcWIddgQLklg3Oggs1TLuABededbO1EuNSQ5/f7R3DrWVLQqiQQzi73c7Ny+0CwBdSiQ5UQGavIc6CCY1LlJNCHYA6UNfLpEC89LTQxISkXFu3bT7xpSEkpCr0HLzhf2asoBtlJIYvQE/Q30gmHmhWVFRSmWoLb9IdjS/th/YfSOQyJX+wRIODouMs2qeJ3SXFCWB5NTMx5w1hkmpBZSgp6DRh8qdICg5JYZAAcGlzTKT11+0GMkmqtSBpal9257Q1RzFYYEEHiY8quxDAhmsO0YfimE4h7K4ASw5NflG5IxK6Zkh6g1ahtfd9IXxk9IKGAClk1YuA1SBqfpBOBZsXBzElBBrQu2hY17l4SxgKymWkO1TsA9PMk82EFkKMmUMwdswQXopuLsbU8tYNh0lKnADKDl2owu73FPOJE52KKBkBdBswFtB+/7xFiiiag2swPvedoF4mt1JCQUgvxbEcTADl6wfBTUCWkzOIZQGFSWI00bc0GpiSvh89LzFEXrW4Yg11Fz8oP4djkIxARmBTnSXLnhubdBT6RnYVLkA+6GJJ1IDpJFCxcvv6xlyC85nCQKA9NY1rbNun2z2MupejPVmSRV31j5nJKjPnzWooqbnWlDo1Y05eKKkBJJIAAZRJqO97QHEkEqOzEmjCpDHuRBNtWLKl2AFSD5saGBIWlJILjuQXbe1tYZmTNGOYB70cfRx6xn4pYdIUxYkmmgNy4J5ducBMqmOgGzuoEq20I7+kJ4XGMtSSHBvRmKhQV/xMUmSlZi3u3Ot7GupZmH1huZNzHMEj4XJHNn6hw7xJnTVpWtKQ4zb70oQdxrrF5UoOoMzl7vQADu7/jUqJb7kgijlxegI5mnWEsbNMplD3nys9RQEvvf0hnfAuvkjPBE1kg3o7+XPaN3DTMrGpygAPY6lXWusJYNftCxcKV1BYVHXWsOZFISU0Vw5nbffe1/tDbsYzRjDhJU6QxKbV5HftFVSgtyVUGx9PzYRbAIs4Ox5EcwdrFtICFEhRDG4YBrUCmF3DxlpM+nvBm1BO9tQT6QTBYn2eb+24I1J566eUAmuztVi49HDbARU4sBWUWIdJLXc05Al4ltqjxNB+I+R+8SM9MwsOBXkD6vWJAT6F5kBi5KjUhvidq3t3iLXlcZuEmgaxcuxpmBJELTJuqRmdTAkjbQ20D/AOOsKJnpKsszimAEAWsKuee+sINYaYop41XbQe67M4/LR2bLBWFEu6gkcqEm1Rz5PHJs1ZYDIlwan5et2Mc8DIHukli5Fx1f8tCFPE8YgJUMrtpYXpruxhhSuFJFXSHA1BIrTWnqbwgZBC1IAeWTmJqav7rvuBQwbxAlKKK4QzMakDR20Y84k4rEpUn2iCeB+GnwswqWIuw+8Ky0lMwEMxSUhyCGMxwnuW84ewY9onK4TwFklIDrIAD8jmr1jIErOnVJfKRuQC9HerDyggrXxqFZJhHCTzI0uCeW8Zvh6s5BWkD2YqTa4q25o/0hrBZigpP9UgBiahquGNHYkg7w2FIRKZQLsQrd118zSHpd8nJSEu4FKEVoL25cucGTJGQ294ltefzMZ+AnpVmS5OXLoz/D6n0hvDh3B3ox8n33iOw5c0spetg1vx4hSCsuBWtdqbdfWOYVwlYDaFidH/mEpc1Sp81JBYEqSdjp2v5wUrY8+zSQxIINGfVwX0Zg1dIRmeNJKQgJK3BBNiSrYdY0sUmgSqxS51oA2nURi+CSkpxCVqZhUB7k2IB+Qq7QzWt1z8mVx6bRSMLKzTKzF1CaU2dtqO0eZwyVTFlSgSLnn+8M4zEKxOIJU4dTBJplGibUhuRKUKBATW7uwpy6+cPTOGO+a4hZ9oShuEAJoWJNADWhdoMrFq4VEEByFPum3yAg8mUyrDMkgijDoYTn485si0sC/Qv6wduvRuYlSkgivETaoqzX5awhilKQss9EvY7gZj57Q7I8QAK0qDcIyKD8JZwSOdjyMKYHFKMziIUFOk5g9DoX5sPwRQZXgyjFe1luUkEihNj3sfnCC1k8QlzFZSapSoi41AazxTEKmSUTEJUpiXoW/wCJAueZi+DxcxYCZmUDR1NfkLmHXy4evXTh8W/2o8zEjh8LTy8zEh9q/nbchIAIAHuqPcaxUywJ4IFSBXq7ttEiRzr0lsWGTNI2WP8As1ukLYM8Es6gK9CwiRI18M3tsTPfUNMyQ3UJf5msZPih/oS7eQ/u9YkSCdnLofxGaR7FtcwNrGO4mqw+rPz6721iRIoGikabVHVj5wLCJBWp6sqndokSBpfChgtgBxJ/+f384LLUwDUqfmYkSGBAWUIAlIObmpj0r9hEiRUhyZygZRBqAWPaM/xLDpTKCkhlbudxEiRTtzzF8Fx0yaFiarOEimYAkX1Z4YQf6jf5fSJEhvdOH+JFE9TGvwIPdzFPEgDNAIBD7bPEiQfJ+AxMOdVfhEUlUZuZ7gRyJCyP4sp1Lfb/AOYyMNLBJBrprrziRI6x5/mrKQxavmYkSJEn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5" name="AutoShape 11" descr="data:image/jpeg;base64,/9j/4AAQSkZJRgABAQAAAQABAAD/2wCEAAkGBxQTEhUUExQWFRQXGBoWFRcXGBYaFRgVGhYaFhgWGhYZHSggGBwlHBkXITEhJSkrLi4uFx8zOD8tNygtLisBCgoKDg0OGxAQGywkICQsLCw0Lyw0LCwsLCwsLCwsLCwsLCwsLDQsLCwsLCwsLCwvLCw0LywsLCwsLCwsLCwsLP/AABEIALcBFAMBIgACEQEDEQH/xAAbAAABBQEBAAAAAAAAAAAAAAAAAQIDBAUGB//EAD4QAAEDAgQEBAUCBQIEBwAAAAEAAhEDIQQSMUEFIlFhMnGBkQYTQqGxwfAHUmLR4TNyI3Oy8RQVJGOSosL/xAAaAQEAAwEBAQAAAAAAAAAAAAAAAQIDBAUG/8QALBEAAgIBAwMDAwMFAAAAAAAAAAECEQMEEiETMUEiUWEFFPAjMjNxgaHh8f/aAAwDAQACEQMRAD8A9xQhCAEIQgBCEjnAa2QCoVStjmj/ADYfdUK3EXdRFvDa5016rKWaMTSOKTNpNzjqPdcxVrGxcdd5+wtqAq9SqbEep7bHoR/dZfdL2NPt/k7DMOqVcQHm8X0NrxtG3bomjEOElri0xaDb7ItSvYPB8ncoXG/+c1maPkWsYOvcj9VZw/xU4GKlMG0y2x22PmtFngyjwyR1KFmYDj1CrYPg9HWP9vRaa1TT7GbTXcEIQpIBCEIAQhCAEIQgBCEIAQhCAEIQgBCEIAKanJCgGEISlCAehCEAIQq1etsFWUlFWyUrHVsQBoqNY5tZ1mxE2TyD2mfq/T1VYVb5SIEzzRPUmJsJ/K48mVvudMIJdhHjrPYgbgk6GQqNV7pcJkgEk5Y3nLPWO5U9QgwMwMGHSAZvAEiwjtooi36jIdJ1OonMdNR+gXPKRtFFN7nEctibjcA2keouFWLOoGrWvIMwAZDtjHb8q6aQjKDbaSZN5sfMG3dMgAybS7NJgGQZi0SPfXzWbZokVq1Mk/1GwjLm5Tz6jeG7n0SuYMzmgau/+pGo1jy/G7gAByiwLo0JkzmgDcCdRKj0y9ZtMzFrAm97fdQpEtFYskX3iYtygttbSR/07Ku7qReIOuti4C2kAEdVK8mGk7GDlN73iTG0WVDFtc0u9I8Rlw3P8ouZ8/a6lZRolZRsJnwyel++hJlaPCfiGtRgHnp3s6bQLgO1H3Cx2uJJaLEWAIAsCdZggaj1RBIJklwHhi5fBIcNtA4EaeUq8ZOL4KuKkuT0rhPGKWIbNN1x4mnxD0/VaC8lp1nMIcwlpZcFtzaAW9d9Z2jou4+HviVtWGVSG1NAdGvPboey7cWdS4fc5Z4q5R0SEIXQYghCEAIQhACEIQAhCEAIQhACEIQAhCEA0oQUIByEJr3QJQEWJqwqc9SQNL6m+w7pKlS99Tp+/ROaLWOYt5rxN5gB2nRcOSe5nTGO1EeKzCcjQTEz3FvUgKviDpAGYloeQNOxi48/8J1SvGYzmIPh0DbHTrcxITSzxQCTvczOuU+8hc8nbdG0VXcrxygQamZ2t2iNOYjVGQTDZaYgC1uaJy+5U9SCZ0kXDstmjUi3aVA95loaJuQXEcw67QNuyxfH5+M1XJGDN/DDpgzcCRPY+fRVnBoItADi4Enc/wB/axUtTmzNIcM0gu1bawd0HkoKpi/MS7JItaGwXOBMQQFBYibW8VgXMOYNEWfEkd97qNgANhu15uctxOdhO8mCparhmdEatd9QvGYExrt6TZUq9TJM5QHODNNSRFyDfmEbayhBFUbI8MySHSbRMEgGYsfsfWCu7nAmXBpcTdrA0GCY0uLCe/VODi4hrWt+WYt0dORzXfzaW3OVSupAtiBAJaWbkNLjy9et5/KsmQzOYGh5Ox0u2CIkO136/wDdWaIOUuIBO4GhAb/MTva+luyrVTlIgtDmgXN3ZAAXdIiRfS/omBpNoMODZcSIytIAAj1N9TZaIoOxhOUwQDMyTIAvYkR02091VquGzhqHE/0xM/qnnKGxlDebMBE3IiAPONOo8lXqnmIBk6uuYFrAWvZWIPRvg/4g+c35VX/VaLE/W3r/ALhv79V0y8TweIdTqNewFrm8wPeQfUXuvXeB8TbiKLajYvZwH0uGo/e0LuwZdyp9zlyw2u0X0IQtzEEIQgBCEIAQhCAEIQgBCEIAQhCAahBQgHKti36D1VlZ2Oqc3p22vv8AsSss0qiXxq2QB14ki+kWNiSP8+SdiKctEAd7mAQRB6xZV5AIjmzWudjLiXdP1kej6rS4gG7XWj+mBzB0bdO64HymdXlDxrzC4MgTciY1TQBoJidSbzEmCb76dk1rjAEBu2t8sxE67g+ZQ5hMzYDl6iM1jPWAfsqt+ESl7kb3bujLPMCGyBAiwmevqqzQ7QwQKkONhAAs6euntCtU3dIuIIIPjaLW6afsqKs8vnXLlzWANiOkXM7b+iyq/JqnRXc7LJMsbm3Jl2axBET0gKoyCQWkknLzAaiScxjQEDKfJW6tPNYgiQ1zCTDi4AnTYiDZVabi4sLQWjmBaARDgDlJOobAjzI8lO0biJ1ZhBcGyXNNz9TG2zHpmIsImyrtpA1CwmQ5oqC0BjNiR1JMk6mFd+YJcRBc1kQSIBnM0EiwvJBAmBNt86o97mjMfluAk5cuWW6AdWkbbQUaCY9z8sHQkGdCdRDrCJygm0ahRHF88gGHOdlgWy5buJ21MeXdUsRXYczg7ne2Gl0loGQiGiNDm97JMrhLaeUOyguAbq4RrGgPTqVCBECQ75YaMrWm5c0klosCOkx9lWF3BzuYakknUAuEtFp5gLWOqsVaWQGXw1sluV0udLZym1wDJnyUDixpaHOAa76ScznXhvNNhvbsrohkDKTaf0uvzS5whstzHS8ydBcHpqosSDu4XjlIiAIEWPUb9gpW1BlGURz5nAm/LZ24kxlnzChrNkGWt6weW1jJIAI372ViBtToTGh++k+f6Lrv4d4+K7qejXtsOj2T6aZlyBeACcwANxF7EeIiLH+6vcKxrqVanUmA1wcRvFsw6ixI9VbHLbJMrONxaPZkJAUq9Q4AQhCAEIQgBCEIAQhCAEIQgBCEIBpQgoQDlk8QI5p0voJJgSRpaw9VrLKxdXLJOgEm2wIn8rDUftNcXczMZVglpdkJGrQXVCbWDWiSNW6Wyp2EDnlwNMtIMQ54eS0ADM5oPLIJEi431WP8V4x1NoayWmo9tLM3/U+UGuJIPmQZGzhuqvD+D5XZ5/4gOY3JIjo7X091wSkk+TZukdY5sgQNSM4MXGhHmJ+w8k17JlzpaAHgiIltgDHXRPqAB2hu9sRNnlpbOloaB7qGAA4O1AOUOLhykhl3d8ojzVpRolSJ6rze5Ec0k8osBtrb7qniKtnHOJAJk5pAgGT3Ez6gKbGNBMFw1kNmZJa4Bp2AnT/aqLwzmEh5cSCDIl0NlutiSxu3VUk2i8aGurAZXNcS3JlY10CS3eSbElwUA+aQQ4AEsseUjOXHQTcZSNeiWpVtma5zWw4hxAyCSMxJi5vabW7KCq8APLnA/MYGi45jEEt1IA28yVHJbgjxxDmOz3a1hzCQQHtIicrZmLyLCNNFlMw4aGi8NL3udZoa1zC2AXEfTvfXYQtWoG55zAO5Hn6Q4OlgDgeoBjuSYWUeRri5zWFsc0TlBeS4TABkQAO2qNKyUxMZTY1rcoJgBtMZhBnRwAN4bH3UVZ0fLywx+Y+LKXElpDQ5wHQT1NrpKZY+oSGE5T8xjRHMRBzXPSBcjRS4Y5Xc4LHPk5RkkO+p07GG62seqUSNwlCHcj2kNBaQ2JAJI5hE2Mew6KvWoGACIygkQATOaXAgEg5jcNGgCs4qpOpfu5oLtbWbAIJbAJjedTosqrUBAylzi8Z25n5ZAcLAajQ+gM6pSBYyS0mImXOa4iegZYnKDqbKm+oBYkZvGb5gbwQ2dL6eY8kVmtipkzHM4i/hkG9ztYCdgISOqAHKCYuIERoCS2BIiZA7I2SoiOqEam4mS6AT5gCC2PwE1wkzN520sb2PqEU3aABronT6c0xr2SES3aZk7GYkHL1/uq2W2ntPAn5sNRP/ALbf+kBXll/DDpwlEj+Qe+/3Wm5wGphexF+lM8uS5FQuf4h8SBhIa0EdSfvC5H4n+Jq7mH5dRzNxl5fSRf7rjn9QwxdLlmr02RR3NcHpyFn/AA/xAV8PSqh2bMwSdOYCHCPOVoLtTtWjAEIQpAIQhACEIQAhCEAhSJShAKs3EeLTl+q02kR+vstJU8SLkfu6yyq0Xg+TkONYIvpVGugupPLmG1qeW0DURDfRS8KxDHBoa4S85nybgTJgeei2qjnAzYRcnK5wLZi2UiDIAIv16qLD4QUgXNZTLwDBYwA5SbC1yBqTqTI6ri6SZrJiOqWcDykj5rheQHh4a3sbfZI6rcyGiKjoJ6NAOYk2tr5tSYcEVGS2HZWPqTc5y3I0Ax9IDiT1I6oo1Za0kmA1xuSc7cpBL5sL3UssivjKTfluY54AEVA6MxDWnmuPFqRfeVDUohpqGneqSXDPytlziByi5uTE6q21/gYdXB8WBYQNyNcpA2UBcyoHTmbM3ygZWMykSemhE3WDj7V+f9NUym+joRlecgFQy7wiZyUrB0wQCSPCqRph7qj8t3BrGHMTTdTc4BrhaxAE5RE281dxgGcuBdAc2A1p8Lab6Ya0jUlznC/QqvRpNFSHkue97XhsB3yzYgGDAIAAF9Jtunwy3yQY6g5zn5HMpuL2io5zmuLG0wQ3K0WDubNB0lVw4iqWw43ho1IaBetVf1cc0DoLaqbE1RlILC+QQ5jIz3LmEvdqS4NkWHh8lBxIOLixsgvcMx5SGhgkMMGWggG5k8xnojJRSZXFNrZJL3lmR7mxzO5szm20LG++uqiLorhwYS4saC51mUw6zjI3EOi+hspqrsoPy87mZS5gaIGsAAGS4m/NN7noquOqGSA85mBrIvla91sxmZUWWURa1U6tDpaDTY0vgODS4FxGpOsTtCz8RWyw0loDQGtaSIaL3zbDfrrupsS90tnNaQRA/wCJDQM3kXH7FNzG+U+B2wAB5YyfnUqrZdRIMUQGydJJBuReeYHQSSLb3sn1KkGA5wLpcW6nLAbAI8N5dOyWqDmBk5iGwJkBxaRLto/WCkqVHOYfrBLgANC2LAnqf3oqtl0htTyLjG5AdLTrbYTql0Ei24vM9Pz+E18jUNE9p3J/EhJhWF7mxMuIi2pNvTyVU7ZaSpHsvw2z5eDozaKYcfI836rH4nii8F182w2AWvxWsKdIUm6lob5NAg++nusgzEa2Wv1DJ2xJ9l/k5dJCv1H7nNcSeYBWHiHzZdLxSjyzt1XPVWWXkx4Z6uaKnjO0/hViZw9WmT/p1TA6NcAR9wV268y/hfXLcVWp2h1MPJm4LXZRA3nMZ8gvTV9PpJbsSPm5qpAkJhKsvjdU5SB0krXLkWODkxjhvkohV4y0GBfYHqewVjAcQbVkAjMIJaDJAMwfsfZeeYzHGVn4DipoYulXnlnJU/5bjBnyMH0Xk4fqUpZEpdjt1Gj6cbR6+hIClXtHnghCEAhQgoQCqrjacxYHaDoe07eatJHBVkrVEp0zKxBFgZ3iziAY0LW+Ly9lWqtdmEZ84I0IFJxa1urReL6XN/VW67DuS0HlIAPUAEQZECfdNMEEl9oNyYAb16O3MlcrRsQS7KSwyIiCRMmXEk66EAAHcKs2uZy5WtY1jXkuBLmy4zLnTEgHvdT0iGtLeQa5GRLSGhuRxdGojX8woMUWkbPLmw2SHCoLEm3KJmPZZy55RZEJqZsrmZjzsJa6RkpO8IDQYtAme5VfC1ecAvJyZs7QbEkyGyBBIgNiel9k7EkwWkNBcBns7LqQ0l5tl0kawmVcPZuYFrYe+oWEBk5mvcbgmJaCI1usnzyaIhrMc2KdN+R4LqgbrmBfAa6RaWyY6wocQXM+Y9tMZhn+U20luVoLgBfqY1PZSPqtLzWdTLSX08hBBc+xAMbANmfIxsVT4hGHgUw0nOXy5xsX8r472cMqzm6VmiJWUKkGX8xY1skWDvEXkDV1wItEHqquKwVNtItDnG0OgmXXDnuJFy8wb+gTjjw9s/hQufK8x6nJJ8HfixQlGzNrMcM7y1pqWbSaATlY11i4f/H7qGoQKwEEuIAJG8DxOGw1I8laq0GnOOclxa43tyycrT1N5AVM1nOY9wDwS0wMsRlAGWBcGTp/SV1qaatGbjTpld8iWgO5Wzm1JixFxqYlK5pkQZhwzf0/U7pNiPdI4Oy3JAcwk3OZrgba3Mi8KF1UXJaJbBkAkluhE7mL26DopsttHgm7pY6CC0zcXMyYiA0mFG+pl38BgxYG4LuUWv8AvVR4l2UEDKJOW0i2rb7m5lAbUqPPy6YkzrItbUm3soJSIatQAcunXpcmT37rX+EiPnsqEEtYc0DQuAlt+maPZTYD4TzHNUfDR0t6LebRpU4ayw7/AJWbzqCuJPT3elmzhsQXEueQXEyTt2AHTZXKRBkEwdr2jsVi0KwCmc/dYrVe/Inh5pcB8R+ERpA/suSrroOK4mW3On4XO1yspz3ZG0dOOFY6Zq/w1E4+praifK72i69TXlv8L6c42s69qUdrvC9SX0eg/hR87qP5GISsrFAuk/Y/hWcfiPpHqeip/ME3PkO53VdVkUvSWwwa9RwnHcMWVCFhYqnII20XafFLQSDuuUeF4iSjNpHsy/UxKz0j4F4j87B05cC9gNN/UFpIE+bYPqugXmf8NsVkxdalNqjA4f7m/wCCfZemL6PTZN+NP+x4GSO2VAhCFuUEJQkchAOQhCAqY3DB1+3cd9R5BZtRgdDSTcAS0MMFpmDa0z5eW+6s/GUTI/lmTvIg2G4IIBWGWF8mkJeDLdiC48rg1xdABDczaYMFokQCSPCTsqVfFwWmzQ1ziMstAAdl+WWiC6QHEHSWzdaOIaYAa4t0mCM58yR6XhVn1A6TmBGYNdLuQWmzg0F94touZ2bIaHFwyvmoDqHNblIBnML6wQJ7KKmctQWbmLA1oJu5jTPKwyRYkXOuqGUstzkHJD3AwwA1CXggmdzFt1JV5ibkubyutA0uJdqIINuihkoq1WUpDQ1wc0y0CYHLmi30kSLdwEDCNNOm75bKji0ySXBgJIOkSXEkm/8AKUpqSSGua57NnsAcDmkQLCALSPNWsHL2cx+YC4xlLYguaNBuMzhN/D3VNsW+UW8HEtoGi91F2rYg9WuAcD91YY5a/wAU4ACKzRLhZ+suZeTH9J36FYlN68rNi2So79Lk4pjcWwSHCZAOhhwkQSOhjfVVxzOBD7CBDyZ8QmSNbdVo5rKhiMJJkGD9is9zj2Z2qMZdxo4XIgvb1Jggk5s0W2AtqpKfBJIzVCRJMRAvsmBlRut/K6tUMVsQR+9ln1siLdGHgkwvBadMyAXHq4z5WNhGllctcRJ6d+kKOhiJEfvzC0+H0gWvLskWBc7pBMCLz5KsVLJKrK5X04NmK/i4dyRlIGkg2PcWnX2ULqsq3xbhjSwVKd3tAHR1RxddmQ7ht7bgrJp1ZAIuul4dvJxafM72s1sHWkhpt06Ht5q/iMRAgm6wC+RCV1V2kz+Y81jLFt/ad0Wm/UWK9SVnYoq1T5rfsf4V8cGpxL3Zp0ymB7hZxVGmSSqkW/4UUROJqm3haDNouSPsF2eO4q0Ahl3ddh6rjcCWUmhjGwNoG/U9T3K0KbrEkSehNl6eLXNYljhx8nky0fq3TLL8TO0dbzPukFUd/f8Aso34trWyQJ7H7dll8R4jmNrDosJvzdm0cd8UR8arTbZYTyp61UlVXrKCd2dLpRom+Gq2XiGHIOWSWGdw4ER6/lexrxXg7f8A1uF/5re269qXvfT29j/qeBqV6wQhC7znGuQhyEA5CEIASEJUIDOxWDIBy6awAJ1Biellm1QSSYzHSLkX2ymAPMzoujTKlJp1A/fdZSxJl1OjmXPJcMpk5ocYJHk0xEA9emyqOxHjkkgAiTBeBppGYkkzBtEet7jNak0HKC49B4Z9Vhu4pTPimmQdwY23br6rmnBo2i0y66oYJDmiQWtfcuAiZgg7xy7hW+DvOUjlBYRmyggZtXNAgRJn3WG/ilKHA1W36Efjy6qXh/GqbXgfMaA4ZSQ4WOzpn8rK6ZpTo3cYwmRsYsZdI6AEmZBjay4riuC+S+W3ovvTPT+g9x+F29ZzeV5gAQG5QJ5nCADMD/Kq4vBsqU/llkAyXXnIb7tmIcB0AgLPNi3loS28nHU3p4gqrXYaT3U3m4JAds4bEekW7p4qLypRo9XFkUkWISioVAHpcyxaOhFhrh0XQcCP/DeW2MxIJDrgAQBrrp381y+dafBcbkdlJABjUcsyLHoCPYgLTTSUcibM9TByxNI6B7CWhxdIa4HMQ1pIg7PgBwMXB/WeR+IcD8p5qN/03HmAizjEvDRo0kxoL+a7doJcRGYWEy0iSbxFwRe95nyVLEtzMcXAOpRBc4gk0z/qF1iRpECNR6etOFxp/n+jx06do4RrlIHfv9+6XiWAdh35SczCJY7SRoQQbhwKha9cEo0z0cWTeidrlPSrwqrXozqjRsaIxaDjDe6zw5ODlCiC07EEqGo9MJTHFTtoiwc5RVHWSlyq132VoozyTpGn8I0w/iFAR4S5/sx36wvYV5x/C3hBc5+LeIF2Uv8A9O8tp7lejr3NFBxx8+WeHmlulYIQhdhiNchI9CAehCEAIQmudCAVzoVWu6fJOcUwoClVwQKoYjgjXbLchIVVxTLKTRx2K+FWnYLKr/BLD9I9l6IQmlqo8SNFlZyXBcJVw4FO7qQs0G5Zp4Z2tpttG+o8SZgESTBaLXBmSRe2+/31iwKOpRBEEKksCa4JWU57ieHa9oFQF282BAB5iC2wIkdNN7hcpXwdSkSP9RoE5mi4bJuW67aiy7zFYZsdumv/AH8lQqOvZzQZkSO9wRMxEb6+y4c+nvudOLLXKONZWndOFVanEeEU3kls03OMgtiAe7YAg2Kx/wDwFZpjld0vE/oN9SvOngaO6Gp9yV1RJ85VqlVzfEx42u0x7qN2JHf2K53A6FqYHXcB4sSMhNxoTu3e+tv7dFsfNDnTJc6C4TlBiAA2dReZ136rzRuNe0ywOkXBAK6jhXxVQJAqvFKod3FrZJtE3jU3sbr0NLkk1tkcGoUHJyibmMwbKjMj2mOckxJBJzENe4zOa8xGgXEYzDPokB92uEsfBAc06WN2nsV3DjabBxuIAcYmYnQ2Ow996eLa1zSHNaWEkuEZWkyTMxJ876zstsuJS7GMJNO0cgxyfmUuJ4O9olknq06g3MB0AOsFRFfY2PQ6rjcGu52RzryWc6UPVY1EmdVo16qZb+cmuqqoXqN+JAuSIUpWUllSLTqiZgsDUxVUUaQkm7js1swST0um8NwFbEvDaTSG6OqOkMA69z2C9W+F+CUcKyGCXkD5jz4nHfyE3hdmn0rm7fY4M+os1eFYFtCiyk3RjQ2evU+plW0gKVeykkqR57dghCFIGPQlchAOQhCARxhQuKc4phCkgaSkToTS1AISmlPhNhCRqSE+EkIBsJpanohQSVa2FlZeM4XK3imFVcbLKVHDY3gT/pc4eRICx8VwvEjSo72b/ZemuYFE6gOio8KZdZWjyWvgMZeKrx5Af2VSpwPFv1q1j5OI/EL2I4VvRKMOOip0EW6p5DT+Cq7/ABOef9znH8laWF/h2PqPsF6cKQThTVliiiOozicDwZ+GEUi8j+VxlnoNvSE93EnAkVKZAOpZf1v/AJXZOohVa/Dw7ZVlhTLRyUcfW4vQtLiIM3Drk9ZF9FRr46gda1M9AXAHoBDiYAHRdNi/h1rtlj4n4RB+lYvTmiyIwMS/CbVmAxtUaLz0iBbss6tjcO23/iHO/wBrJ+4suhf8Gj+X7IZ8HR9Kp9ovYh5Ecscex1msqu/3EN+wlaHDcQWmTSpuGsOBMepldNh/hSOy1cL8PMbqJWsNKl4KPKg4HxQVLBpaRtFvQiy6zCA7rKw+GDdAtHDvhdajRg2atMqRVqT1O0qSo5CEIBrkIKEA5I4oQgIykQhWIGlIQhCAE1CEAialQgABIUIUEiJIQhANLU3KhCAMqMqEKCyFypcqEIgxYSQhCEDSmOahCkEZYE3IEIUkCZEuRCFAFDU4IQhJYw7rq416EIQSByXMhCgDXOSIQgP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20483" name="Picture 3" descr="C:\Users\Angeles de la Mora\Desktop\Traducciones VO\Tren de semillas\pepino planta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3" r="11852" b="6263"/>
          <a:stretch/>
        </p:blipFill>
        <p:spPr bwMode="auto">
          <a:xfrm>
            <a:off x="2520206" y="1926109"/>
            <a:ext cx="2505693" cy="237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5" descr="http://1.bp.blogspot.com/-sp8XJIZI8Ks/VBwfaMoGL1I/AAAAAAAAhpA/kl-sybmMm64/s1600/planta%2Bpepino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9" t="7589" r="14073" b="13219"/>
          <a:stretch/>
        </p:blipFill>
        <p:spPr bwMode="auto">
          <a:xfrm>
            <a:off x="90093" y="1926108"/>
            <a:ext cx="2358105" cy="237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7" name="Picture 7" descr="http://www.ufgardencenter.com/Cucumber-Seed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122" y="1926109"/>
            <a:ext cx="2105096" cy="237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9" name="Picture 9" descr="http://parentinghealthybabies.com/wp-content/uploads/2013/06/Health-Benefits-of-Cucumber-for-Babies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750" y="2281540"/>
            <a:ext cx="2486025" cy="194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0" name="Picture 10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9" t="11388" r="10587" b="4891"/>
          <a:stretch/>
        </p:blipFill>
        <p:spPr bwMode="auto">
          <a:xfrm>
            <a:off x="5112494" y="1926108"/>
            <a:ext cx="2448272" cy="2396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818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9" name="Picture 7" descr="C:\Users\Angeles de la Mora\Desktop\Marco de hojas\Cucurbitacea arrib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686" y="6509762"/>
            <a:ext cx="3312367" cy="136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C:\Users\Angeles de la Mora\Desktop\Marco de hojas\Cucurbitacea abaj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781" y="6174581"/>
            <a:ext cx="3590529" cy="148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79771" y="4878437"/>
            <a:ext cx="11041435" cy="1656184"/>
          </a:xfrm>
          <a:ln w="3175">
            <a:noFill/>
          </a:ln>
        </p:spPr>
        <p:txBody>
          <a:bodyPr>
            <a:no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Polinización cruzada por abeja y otros insectos.</a:t>
            </a:r>
            <a:endParaRPr lang="es-MX" sz="700" dirty="0" smtClean="0">
              <a:solidFill>
                <a:schemeClr val="tx1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Aislamiento entre variedades por un mínimo de 300m.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Cosechar el fruto cuando este completamente maduro.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Separar las semillas del fruto y secarlas completamente en un lugar fresco y sombreado.</a:t>
            </a:r>
          </a:p>
        </p:txBody>
      </p:sp>
      <p:sp>
        <p:nvSpPr>
          <p:cNvPr id="12" name="2 Subtítulo"/>
          <p:cNvSpPr txBox="1">
            <a:spLocks/>
          </p:cNvSpPr>
          <p:nvPr/>
        </p:nvSpPr>
        <p:spPr>
          <a:xfrm>
            <a:off x="2448198" y="4302373"/>
            <a:ext cx="2520280" cy="401029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Planta</a:t>
            </a:r>
            <a:endParaRPr lang="es-MX" sz="2100" dirty="0">
              <a:solidFill>
                <a:schemeClr val="tx1"/>
              </a:solidFill>
            </a:endParaRPr>
          </a:p>
        </p:txBody>
      </p:sp>
      <p:sp>
        <p:nvSpPr>
          <p:cNvPr id="13" name="2 Subtítulo"/>
          <p:cNvSpPr txBox="1">
            <a:spLocks/>
          </p:cNvSpPr>
          <p:nvPr/>
        </p:nvSpPr>
        <p:spPr>
          <a:xfrm>
            <a:off x="124813" y="4302373"/>
            <a:ext cx="2179369" cy="306597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Plántula</a:t>
            </a:r>
            <a:endParaRPr lang="es-MX" sz="2100" dirty="0">
              <a:solidFill>
                <a:schemeClr val="tx1"/>
              </a:solidFill>
            </a:endParaRPr>
          </a:p>
        </p:txBody>
      </p:sp>
      <p:sp>
        <p:nvSpPr>
          <p:cNvPr id="10" name="2 Subtítulo"/>
          <p:cNvSpPr txBox="1">
            <a:spLocks/>
          </p:cNvSpPr>
          <p:nvPr/>
        </p:nvSpPr>
        <p:spPr>
          <a:xfrm>
            <a:off x="2592214" y="1331884"/>
            <a:ext cx="2265137" cy="378201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MX" sz="1800" i="1" dirty="0" err="1" smtClean="0">
                <a:solidFill>
                  <a:schemeClr val="tx1"/>
                </a:solidFill>
              </a:rPr>
              <a:t>Citrullus</a:t>
            </a:r>
            <a:r>
              <a:rPr lang="es-MX" sz="1800" i="1" dirty="0" smtClean="0">
                <a:solidFill>
                  <a:schemeClr val="tx1"/>
                </a:solidFill>
              </a:rPr>
              <a:t> </a:t>
            </a:r>
            <a:r>
              <a:rPr lang="es-MX" sz="1800" i="1" dirty="0" err="1" smtClean="0">
                <a:solidFill>
                  <a:schemeClr val="tx1"/>
                </a:solidFill>
              </a:rPr>
              <a:t>anatus</a:t>
            </a:r>
            <a:endParaRPr lang="es-MX" sz="1800" i="1" dirty="0">
              <a:solidFill>
                <a:schemeClr val="tx1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2160166" y="63244"/>
            <a:ext cx="3024336" cy="1463538"/>
          </a:xfrm>
          <a:prstGeom prst="rect">
            <a:avLst/>
          </a:prstGeom>
        </p:spPr>
        <p:txBody>
          <a:bodyPr wrap="square" lIns="108265" tIns="54132" rIns="108265" bIns="54132">
            <a:spAutoFit/>
          </a:bodyPr>
          <a:lstStyle/>
          <a:p>
            <a:r>
              <a:rPr lang="es-MX" sz="8800" dirty="0" smtClean="0">
                <a:latin typeface="Sunday"/>
                <a:ea typeface="Calibri"/>
                <a:cs typeface="Times New Roman"/>
              </a:rPr>
              <a:t>S</a:t>
            </a:r>
            <a:r>
              <a:rPr lang="es-MX" sz="4000" dirty="0" smtClean="0">
                <a:latin typeface="Sunday"/>
                <a:ea typeface="Calibri"/>
                <a:cs typeface="Times New Roman"/>
              </a:rPr>
              <a:t>andía</a:t>
            </a:r>
            <a:endParaRPr lang="es-MX" sz="4000" dirty="0">
              <a:ea typeface="Calibri"/>
              <a:cs typeface="Times New Roman"/>
            </a:endParaRPr>
          </a:p>
        </p:txBody>
      </p:sp>
      <p:sp>
        <p:nvSpPr>
          <p:cNvPr id="14" name="AutoShape 2" descr="https://files.slack.com/files-pri/T02QAQEJE-F04HKNSL7/logo_nuevo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028" name="Picture 4" descr="C:\Users\Angeles de la Mora\Desktop\logo_nuev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0966" y="398246"/>
            <a:ext cx="2383318" cy="123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2 Subtítulo"/>
          <p:cNvSpPr txBox="1">
            <a:spLocks/>
          </p:cNvSpPr>
          <p:nvPr/>
        </p:nvSpPr>
        <p:spPr>
          <a:xfrm>
            <a:off x="6480646" y="6678637"/>
            <a:ext cx="5184576" cy="720080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MX" sz="2000" dirty="0" smtClean="0">
                <a:solidFill>
                  <a:schemeClr val="tx1"/>
                </a:solidFill>
                <a:latin typeface="Sunday" pitchFamily="50" charset="0"/>
              </a:rPr>
              <a:t>Familia: </a:t>
            </a:r>
            <a:r>
              <a:rPr lang="es-MX" sz="4000" dirty="0" err="1" smtClean="0">
                <a:solidFill>
                  <a:schemeClr val="tx1"/>
                </a:solidFill>
                <a:latin typeface="Sunday" pitchFamily="50" charset="0"/>
              </a:rPr>
              <a:t>Cucurbitacea</a:t>
            </a:r>
            <a:endParaRPr lang="es-MX" sz="4000" dirty="0">
              <a:solidFill>
                <a:schemeClr val="tx1"/>
              </a:solidFill>
              <a:latin typeface="Sunday" pitchFamily="50" charset="0"/>
            </a:endParaRPr>
          </a:p>
        </p:txBody>
      </p:sp>
      <p:sp>
        <p:nvSpPr>
          <p:cNvPr id="20" name="2 Subtítulo"/>
          <p:cNvSpPr txBox="1">
            <a:spLocks/>
          </p:cNvSpPr>
          <p:nvPr/>
        </p:nvSpPr>
        <p:spPr>
          <a:xfrm>
            <a:off x="5184502" y="4283808"/>
            <a:ext cx="2232248" cy="378605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Floración</a:t>
            </a:r>
            <a:endParaRPr lang="es-MX" sz="2100" dirty="0">
              <a:solidFill>
                <a:schemeClr val="tx1"/>
              </a:solidFill>
            </a:endParaRPr>
          </a:p>
        </p:txBody>
      </p:sp>
      <p:sp>
        <p:nvSpPr>
          <p:cNvPr id="23" name="2 Subtítulo"/>
          <p:cNvSpPr txBox="1">
            <a:spLocks/>
          </p:cNvSpPr>
          <p:nvPr/>
        </p:nvSpPr>
        <p:spPr>
          <a:xfrm>
            <a:off x="9908929" y="4230365"/>
            <a:ext cx="2070643" cy="432049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Semilla</a:t>
            </a:r>
            <a:endParaRPr lang="es-MX" sz="2100" dirty="0">
              <a:solidFill>
                <a:schemeClr val="tx1"/>
              </a:solidFill>
            </a:endParaRPr>
          </a:p>
        </p:txBody>
      </p:sp>
      <p:sp>
        <p:nvSpPr>
          <p:cNvPr id="25" name="2 Subtítulo"/>
          <p:cNvSpPr txBox="1">
            <a:spLocks/>
          </p:cNvSpPr>
          <p:nvPr/>
        </p:nvSpPr>
        <p:spPr>
          <a:xfrm>
            <a:off x="7272733" y="4283808"/>
            <a:ext cx="2952329" cy="378605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Fruto (etapa comestible)</a:t>
            </a:r>
            <a:endParaRPr lang="es-MX" sz="2100" dirty="0">
              <a:solidFill>
                <a:schemeClr val="tx1"/>
              </a:solidFill>
            </a:endParaRPr>
          </a:p>
        </p:txBody>
      </p:sp>
      <p:sp>
        <p:nvSpPr>
          <p:cNvPr id="2" name="AutoShape 5" descr="data:image/jpeg;base64,/9j/4AAQSkZJRgABAQAAAQABAAD/2wCEAAkGBxQTEhUUExQWFhUWFxsbGBgYGBgaHRscGBkeHSAaGRoYHCggGRwlHxsaIzEhJSkrLi8uGiMzODMsNygtLisBCgoKDg0OGxAQGiwkHyQsLCwsLCwsLCwsLCwsLCwsLCwsLCwsLCwsLCwsLCwsLCwsLCwsLCwsLCwsLCwsLCwsLP/AABEIAQMAwgMBIgACEQEDEQH/xAAbAAACAwEBAQAAAAAAAAAAAAADBAACBQEGB//EADsQAAECBAQEAwcDAwQDAQEAAAECEQADITEEEkFRImFxgQWRoRMyQrHB0fAG4fEjUnIUYoKikrLC4lP/xAAZAQEBAQEBAQAAAAAAAAAAAAABAAIDBAX/xAAlEQEBAAICAQQCAgMAAAAAAAAAAQIRITEDEiJBYQRRExQycYH/2gAMAwEAAhEDEQA/ANbCEMFZiK0JLhmZtac4ZSlK3Ya8RG4Gm+lOcZWDmS1jKGchjV6u3Xa0aGHnhOjF2Dhu7CvnHF60n+FhYLhwa67Mxc07bQthPCUhyoNm91IzUZ61Nu0GlYgqzCtT73PlWGJqxlRxBV8zOKka/m8W9ClpmCVkzhjUGgcNycjzgrO+erMxGnY77uY6DmKS4GXS9GZj37UgWIY5mJQBdQDW2/bU9Ye10H/pUkmgAzA1JI/gbQWTJD8Qci1dDyIpFCtRokkJcPR+3p5dYXVOmJzZARSlQzg2Z7Wro8C6NiQSt9CNG/yu348SQlq5qAkdT1Nw0AwuJKRmNjUhyNH57U0jURjgtIWGux1brDobJYmaBuog2yuC4NKGHZaGpkDirMH86wL/AFCAzFJKjTW2nKsVXJWpS2OUFmYV6xE8qSkixRqftFZkpISSK3ahvv0gYUpgDxBqxQhyaUsz6b7gcoEDigK3caDnqdWhZa6nhNB7za1tDI8PykqSo6Omwe1r+cOIwxLg8I0ttUkxVRh+zsSSSKsT2pyjk6Y3WhobCLzZmYkKatmFSmuj3bWFcQhOZL1Dlqnaxsx7xJdc082voO3KKLJKaMS71+EeXryipUCcpYWJyqdqi76l4tNSmochtNen7waKs6YQ1SS27M8UWVEBveYflD+PAJqA7u50c76GptyimMlzVJ/pt1USK8mHaIXQ+UCtzzLlnrreKDEZlAZCXsxytq9TT9omHkEZfaEFYFe8FnKLEWJsWFvR4KdcM9UyY/vTx0WqJDAB5eSvtEi9MGkElZ2ShRDqBANGqpw/Z9YdxRBmAEqBIBBJGjaA6wTDkElI90U0sG8xX1ghAYBNFcw5oTUmNoRHvaU6MGtTW3pCiiQSMxAVa2orV/xxBkTmJBIZwxuS7mKYwZwqrAUJbiqaZe8BBnKVLU6Gy65iTw7+cabBSRmckDTV6EFqxmrnF1AIUbEPR7ULn6Qbw6apJYpNASwIN6l+jnk/nENHZq0oSFrLcVC1i2j6sWhhaQHCmsAGru7P+eUZk9achzcQKgWd3VdxUsL9hFlTHa5zMOutKsNd7CJEcSZiXSgKUklweEJYbauOd6Rt4FKS4PkTVrA0jOXO4QHBCxwsKMEks5LsAx6NpBpSy6lOkME3qCC7i/u/m0Oxp2YbqApxMoJU+xelHLVHrDuGAbMtLKIqHDPZmeM6QoBOUzAXBBKqJDcrMKUD3bWpE5ytLK4ACHVmQVEijvUAs9vpAT6lgFywayQRp6bU5wfhLFgw9C2o0P7RmnDsSj3QkVIVU8IJUeta8ovhpqUIIS6iCSXcnm5PX1iTVlISkgmxo3PUtd7x2YElIKakClWdxGGnxRL5STxF3uT0GlKAcjGni8UAj2g+JNSWoO1Hiv2p9EZ0gvmdz9Hta0JzpBWrkKEabWblBJ0+YSFByGGtah3/AN17wH/UHKoipJcgVIb4aPUE+pgJVWEUklQJNfdABp84WTOXkKVJULByxcbcNefeH8Jii3GlnzXLs1bC+3eA+IEhAUSHfid2ANh2e8S0BKWPiSo2YknhAO0CmzVEKXmym41oKsCpqcmhgrCNAajLlG/5trHUF+EpH0J5feDXyNQHDq9ojPVR008xDKpmuo3+dYtMIDkpKaBteWkBmSNHdy4Yj8MJALb+kdhoI5fOJFsaTA5gGLJcj5mh/eDpWGLFxXXZufbvAlywoMLWqCNdt3avWOz0hKQFDhQBWwJ3qPQbCGl3BywoknQFwNSrXqIPPkgJ4VVcAP2erVt5gQCQkJOhUfd6EizRZMosohRzKNHDEDQDoPWJOEHMWU5FwOt/zQQrikLUSWSnKXKjchnrQ0BftBk4kBsopWw25v57vDeEAKSHd7vausBKYHDqlzlobmlyLWcc+XnF5M4lDgPzerg66Wb8aOrwzcOUBwQVChqDUauGoH7hhAZM1h7jAJ1NXvYu2xPOEDzkpKSe1U2I1HIBmrpq8Fny8qEtSoq3w2AI0Dl+rvvGX/qs3EpL5QQHUWcP8IDHrvDGEK1pzLYUNNW06DvEjaUgMXJPJ3cl3Fh+c4QxPik5KkBPEVgFJUC7tyJBI1hhJQlnWFEmgZn1Z7Wav3is3HEgoCSSKukhKgHdnUaGvl2gRueVISkJTxMC4ypD6hk1NPmItjcSokFTA0UodaC1iWN9qxkeJ4qZNPs0kgBjQMzEVK7vVmHrDk9KAgJUS5BFLnd+dKwgrjVTpq0mU1FZlKNgoWDGlWPXlGvmliXkHwgUbNZzre8YmG8TlheRLgBwKBWrBiD9PrGlh1gqIANUnisakp+TRZbWOvhWRiRmUb0dgDc+lRvtBlTOLKTQDbnV6sS3erwtPljMASzCpAN79fKLSnKmBGruHPLoOuw3gLhw4VVyexNI7iphUlimiSGDVcc9j2jpp7ppy1bZnaxga1kpckAEZXFydzQekBIzc5on3iq1aMbDnzg82SsUyqzalizc2v0iJIGUhagTcjYdBYxEgOrMt3Zgd/zSJE5+Nysk1U1gbXZ9rQHAzuMgEtelnIuN4cmYYkcbEgXIc8q1Og/DAEylAA6dLv01hZ0J7JWhlt/imJF/a9IkR0flggWO9DRtoHMnDMH4gdGfskXIs76QvPmKUUoSAynfpY+frBArKp9RVQu12AalvkIU0BLYgm58jt0o0AJTXMauN7EftAkYrOoVDHTmN21aM7xHGuSwYliGFSAbKYVvTd3i0jHiK0lSQGowS1C5alBY0NYPOxqswRLQEy2B4iXzMCSBYVfyMY+HluSkkkJFWYlxYdqjv1jXw6T1Y8tBQUGzQUwhjsVOSQBmLlmBd6XdqUfzixxikqBSSSCAUioLh7PZj37Q0qYkKSlw4ABAs5+r/MwwqWACSl3qedGYD8vEAZc8BNXKgHah5sKWjiJqqHKpyRmTsO2th+GHJHhKzVRTLBDBIqdamgbpBF+GrpVJJdwCdqCoGhPnBtj+XD9s+fNJYJSSDUKBA51N2/eLnCAJyy35kk3ua6+sFLpdPutdwKUvWtn6QKZMoAXzKNGFWJ2Fur7RbdDM0DMCFAEkZnJLgXbS3y5Rg+JqW6gJiwoAoLAFgCBcnhBu7xbE4Ba5rleUBmYOba6DWNHB4REtzlZ3PEQ7AmopViKbesUHbK8NwS0KBTLYBJDrqcwIr1+8bmGmsk2zfFlBNbNztblF8SgZa2uK6gsObuTHEKqCKhqm9q30/iK3Zk0IjDZwCu7GpqXrtYxPYsWTzB3rz89NdI6JoepIfTb8/Lx2SlCamxZ6uW5OWe/rEQplVMksNXAOZR+jNBSgENejPan8wLxEoMzNJUpMsXfcOC5BII8oGFZSQQd35k77msQLjBBz75FmzU9C7fOGMJLCQCddq9rdYLJJDh+j3rod4EcSrNlKXJLcokDjnSQWo7ElvVrxydLygkmrP17kfxB5ko0NQx30ND/MAxEpJopLgnd3P2iVZYnoPwf9v2iRrg8v+sSNf8Z19kpmJL8Lg2qzkG3l8oZXh9VVSprcnY72c7axloSZq05CUgEOwf8AkxtlZSSpbkFRDgDQDhDVdqiK8GclkYUOOMZtNeVvPWscx8o5kmju5zKDUBp1+TCDYYkTFKNQQ5Yc6Cz0HPtAcWpU1CgOEgU3LMDb4S5DsdINnRTxFC0oQxYDb+43duppGj4SpOUOo6O5DAs7BuTc4zkSypSJIUlyD716AkmxYgPRjGsfDkcINUp+HQwuWXkxx7GklCgVSwHV8QT3clqD5w9g8KE8RLrZr2Gw66mAypgYMAAKN0iSZ9yDZ2G/LvvFp5fJ57lwfTNBYAfCfQj1imR1FrAW76eRhQzwFoI+Jg3Wn50htAZ6vWv26feM2PPvas1Oaig4t0G8LTPDAXIN9zXsfzrD2XXesdbfeJ0w8uWPVeSxWMmSVsuUWqxJFRahDh2bWB4bxdOcu450PY7N6683f1iQTLRqkE8uJm70PlHmksBQfn2jpMZY9ePkys5ehnH3WIALVGv21p0eGlzBQOXve2lh9I8t7fKeEkK0MNSPEC/E6mDE69H2r6wXB1nkjc9mSKHvWraANQdHi+coBcDIkUrc7cR5nW8Aw/iqCBxFPUH5w2qaClLbFmL9+sY03vfQUtGYgizFq0B1sIvNS97GhG41YW7xZKcqXvrqWA/LCM/GLISVBTEB2JuN6wzlXg1JUwDkO9nbyEcQanlZ/wCPWEsB4hn4W06fMw3LU9qAUr1oPWGwS7EXNOm2gNNNYokMBqXrWjDkNY4uYQp8oIJu5evUNSOexVd6uWIDnl6N5xkrKQH0HKJBQnkryMSEPODCGTlK01Cg4ct/y5O0bBKspXMABuGU9Be4FWpXeEvaKAUSzAU3DEEkmpdiT2PWJMSpaA6gp3KUuWUdXapD9hDapNGkeIoUgKFKANV8r0oBcsaatAcLNKpiyoMwOWtQlW5sLNuOTQgkKQlATLKinLWwdtWck1flSGvEAoJKs2ViHa73uOpMBcwaEJme1YqWCVAEEBwdgaO1OrtHo0KzJC0sxal+bHz9Y89LmEJzpfiZ2DO7Evqz0rWm193w+Z/TbM6n4xq5sehDVgl5eb8nCenYaltUhjvAczF30frBp6HFX89O0Z8xAoxbvHSV8/bS8N8RSJiM6Q5euxaPQKkg3HDv9vtHhEKUVBuJjpy+ce18OURKQFO4DH86RjPjmNS29r5a/n4I6ZZ3brDCFmyaeT+UYvifiIUFy0qBfhW5822vHPbph47ndR5r9SeIomzOE0SnLm3IJLjk5vGMagPTf+YP4n4fkU9077E6HnCYrQikejGzXD0+n08LzFAuPzyiqFZbd4ossKGu0QrNC8aI5npZiHf8/DD/AIbigDlUrgI8j9uUZKT1Pl8ov7QU0is3DjdV6zHBS0pAIS2oupO3U7xl43DCZMCphyoDUFy/eC+DoWUEElj7tfNuUPTZBUWCU+0zAp4kuQAXSQS/55cOrp6NbmwEqloSSkBgwG5NfOHkpcBqOOusJYQ5hlOUchqHuD1jSSigAIDQ1FyQNbOS586inKsVQtgQ7cjz72ik6WovXWhuBZ6EM3L7xAlISw5An6+kContE8//ACP3iRZBDCvz+0SIMmeEplpB1IFRUAh63Szv+8A8PWcrXCaEXcltAa0+kTHzhMSRLIFhmPXQbUDQPE4WZKQlCA6SDmXq5J9GNhz5wkeZh8qPeVmcakMA5YDoTW9OkSXOB4K8LGmpIAYkXL+sHRiWQ6gqYWylmBJJAoBqQ1jV4iJqivgSRmS5JGrXLsaN37wbRf2hV7OhZVSoPR3rYsBo2saUpOWYCkl0oLmtlOXI7El+W0Dw00K4Gq9RozkdHcesXmJ1QpuFqEVuXFKXNv7ngp1sRGNSsJBpmJYmxYa/26/s7RVeF4gCOvMQCRhyc1i5JYtQhq2ua/zFfDccUiYgqKky3IVckvQN1LRerTyeT8WW+3hsYGWmW6iAA1Pt9O8a5WpKUZUFaSkHM7Mk2zULkWjMm+EKmhJmKyZOJndurajkYd8SmLkhKTZAKQRYuX7cLU5RzufqvFefLHDx497a8gBgbZtNuT7xheK+FETQEAJQUu9bk11vraNLw7HoWAAWLgsfpGhjZOZgL/L8eMZWys+PyXHmPMyv057dCgqYQxocr8xR9o85j/0nNTmKP6gSz5aFuhv2ePpMuUEpCR3rcb94HPWlIJoAA5OgAF43jnlGv5creXyNODUoKUnT4TfrC1ajXYvTlHsMR7MT1Klkssu7d1EAs1THMSiWsgJSCnK4UoB7kM+1o7+t7ZhubeSkZUqch+VG89YcweGExa1EDKQHBLC9DQUsa/ONCZKQggLQkklgUhmffS8LeJYgIUUILP7xa76UuLRrdvB9Mx5raSgoYpcp2YafKBHDrWSapGhFD1frGGcVMAYFTtRn0GxMaPhviy0gCY5YUYC/PeM3CxqeSVorw7pbcOSb9yNYugOCAWIpT584zZvi6iHCQ2xdz5CC4HxgK4SKm2sHppmUrSCcqG3Iu2n3gMtJKBo7kd4IrEBQYXod35fm8DkzT7OjKTXr25/msZaXGIOw8v8A9RIw1Tw/xjk1okOmdxm+GeImUtRWApxThSWpW8VV4uoe5cqqghwRsDQgdIHh8OlRdayGswo/Ox7wecilGfTeO1kcZlToxIJUnMEvq5o4YpHMdIflIGXKiwTcm7BgaaUNNWjzJIAdn3UTv+Xjd/T6iEEmiSeEtsat6+Rjnljp1xy2dAAlFJJSK63ofe51hLD4cpCAoknOwJuAzD0t2aHsKM8tK5gAIzPQXepbprBiwIUS6GBqbPSw5kBhvbWMtOTk3AcBmB2IDdx942f0n4GEyisgHN7hLOR/cdjtqIxETx7VAGXKwK0sXYkAlmfV6XbvHqV44BgFpFikZg7GgpYh2pHLP9PP+RlZNRdOHyOkjh01Yk/Jj6RZc1K5aUzLZgFdjcdfrCUzxKpdhyexHKEvb53yu4FduccL46+f6oTxkpUmcwdiXQeT0+Ue2BOR/iI+keXwKkTpwMzQW0o7V7x6rKT7tPzeN3K3WzMZOncj8gKCMv8AUKiJK8tg2Zg5KdWpX7PGmMOf7vzSOTMI6ecW63hdXb54EJLKDkhm1DHRtXeBzsYmWA5YsKMCfznHov1D4ItSXkuJiQSW+K79DtHziZMLuouX7x6PH7ntx825w11Y9ExaSsnKmwFyRoYSxa86iohIppT+YWSRrV99Iqouemkd5jIrlav7UBg7c/vSDy5tDr0pCOJUkip+YgcssKH87xpnbRzmrGBrUTUsD6wJWIYfVo6ibV/wcok2PC8LwKLrqwBtbRmrD85CilkKLNQcgX+t+kK+F+JJCfZlN1OFpJJ6FJof35Q0mcACxJV8JoKDcEfIiOF75d8ctxiqk190nuB6aRIZMompWmtbb9o5GtwaZ86U5cUcxRcvUHSsM4lBCiku3wkhnHIXEN+EeDqmBRVwhqc93jpbHOY1lylugkJ1FN/4jaw2PmBIKhmB4QAKudNhrXnAZ3hZQSkKzcnICQeF/mw3eNlMkZWCQFChHSjcgxtHPKyumEsXw5Hs0At8XOmgcUpCuImpdJdJSoWHxF2v8NSzHl1gWOObKJZAHEwrqCHZ9/No5NwaUqlMCZaHR1dzX/lvHN0AIy4ks5BSC5De64YA1LMz9ecHxGE9tMlEM6FOrkEEFg9wWH/ltElBZBSTnIBZYplAGh3OnSPYYbwlCMLnyj2ik5iblqUB0DARjLLTl5stYVgsVG1BDOXKlt9APSL4fDkudC1N219Y0MJhw7mzcPL/AHGDb5Hp254XhUplKZir4ruOUTwrHKSQhRor3eX8wrJxaUkqBCpa3qC4JB3FoHh5qVTRsLDs14Ljwt6r1okG+anNoGUrSHBdoS8NxDHKuo+F/lGnLWXJamgZ/WMcx1nJHELIBUTQDQDSPm0vB+0nTFLSA5JAejqJ2vH0nxMCZLWkcKikjuRHgJpyGz7ku9LU3cmN+PLivX+NjOy5wASVFgSDY1Yf4gRk46UzFHulvXQxv46b7AgLBMxYboB8u7xjeKqWC5UAH90Ps1d7R3wtd7ZlOIxpiw7GrQQGgG9YDNk1CtQX6xbD4ZSlEBLsD6bR2cdDoUNW3G/7x1SLkWe0AQkCr/tDKTWh+3lCRMMoi19jG1MdSXFVCu2n1EYkuY96EH87R6PBSlplsEvR6hx0r2obxz8ldfGqEKNXIerbRIQXigCRxUpY6RIzqteqHMZ4ghSEf3FiWfUanR/OHfDvEASX4XADnUt87sI8llc1bhcesbHhq6FO44Q4DmjMN/2jVx4GOe69AJKXUGUStsy3oAkOADUAV9YsZSJjqylnrzPlUWjAmD2CCVkqmUJIozkUAsb/AF2bR8HxJVncqIISRrRt2oWbyjGm9mpmHfMCClwz6MRo1afN4HhpWRPChqkFLvmAo73rU94cWQzHzHKOy3BvQVHMkN+dYC54VgvarDCgLrdmF6F9qece5UEhOWjW/OUeGl4xUkqCLdLi5fvFZn6jm1zMNmfZ/nSOOeNtcvJhcl1/qTDCZMClKCXZJAexqU5frCfj/wCspRQqXJBUVpKSojKACGLA1JboIw04IHKGDVc71pQafYx3F+HyxMlpCXJNam40Jen7xuTFz/rze2j+m1K9gGBIz5Tsyj9HftDmDlvMSCWr8jrC+OmmXKTKQyUEZ1AXzKFQe4PnDPh3icsDjCs6mBIAOnM0g3ea8nnw9zeKeNINBm9fxobwuJUh9gW6P9IwsDjRNBKCeGrGhH0vGn/qUp197bcVHd452OUlac2fwqWWoDXc948B4xImS15kF0qfhO+rd6iN/E+JZ6CgdyPw2jPxy+EHQH6c+3lGsOK9Xgvu08xO8TISUqSSo3c/hjLmzs5c/wAdIL4pPPtDmFTCy5nKPXjjI75ZWqhL6xp+AJec9Wav3jPlyiogCrm8b3hMpCSGqFBwqw4d60v5PBneNNeOc7ZniOBKVlgopq5bzdu1oDKlPTV6MKx6qZLCgWDZSKGhLi47fKJLy1FRvf8ADGZ5OG74+WT4f4dxZpgZLAh/i8rR6FeMSiWoFBP3fQaMW8tITlYejE0ILuebts1BB58spSrV99h6PGMuWsZqcMceHpNVLVmN2311iRppk0Hvf+JiQ7+1qMpXhSvZpIKS9/k3V6d4c8L8PUnMVBlGxcOGD0d6tTzjN8JxpzFJJyEOt9Ho7mxcw2qYtUxKZhyh+G4Dg3ept51jdt6rMk7iuLme2yg0JLkcksE9Xd+0bcmSEmjJGViaB2YD7RiYRImz1MkkZr/4/LpHoJmCd9WA0B0FudBBTHJKAtTEOFUNtL62tBJ/DROg00b6RVZEtN2cEBg5rtrCOGzBXG9QCNHNX2s7NyjLRlUgFAzHKDmIajmpYgX3hTHn+kncAOw1pbesaC0hYYAWcA3obVjMxhZs4IYj1vvy3iFd8AUlTjMxD05fnyiCVlClEnOnQiuV2f5eUJYBCpcxJpxBy/qDfeN7FZZgChTdmran+NAf+MZynJl4ZOPU5Sf9qe1IWQriHIiHsXKdIUAQ1K7Cxf0hFF3hj53lmsq2MAPZ10+IbxsT0A62qIx8EsKHT8EbGH90akCvc0ryjF7YkZyuj7wHGqYB7U7Elo1zhs3WMfxBbLanCwA53Pe0Md/x57nk/Hk/1lHduzBvmISdul41f1Ake0AF2rr0jMmIINqR6cenXKc1rfpxGYr1se2vzjRlqSkVBAr5GjCFPApJAKnYGmxYGvb7GNpanS4IYB9wRoTy+8csry74TgJa3qly+x/9huIuol7JB3FSfx46pADEF1AHTytAEYhSnGUVbVw4LQNGZEx2NAQKj+eV4D7NWVioFIIZhp16tFOIhkkBXR2u4rfT1i6ZjkJOz/WwtABQlX/9D5CJDPDt8okOxp4/ATACpBFFCpszWrpGsZIWmWdZeUkPWtDfdnreMOTMLuNstr/ePTjDgAFIZksRd6UNb79o3nxWMOkBShObuGowAJNr/vDs9OZHvKBL0dqa60/mMrC4oGnvO4fR9AwpDWHczAkBQSHvcnNQBrXjNblHPiSAlIqQhL294cnvYwDC4tMwOh70SoWP4LDnF56ElIJ90ElLcnL0elmhZWKElWVQYAuFcjrbQ368ooTwDzM45JuwSQxruC8J+I4hK18IdqK5E09OUFRME1BWmjFq/EAR5a+kZ3ibIJYUzptc6uOb/lYoKZRJ4A9Qn3ue/wB4NILDMTQhy1gG0HYlorh3IUcwqxGxdn6NWvKLjKoFxlCqHcVLO25PeAj4aeCkBAzBaiRQ0SwJfS//ALCM+dhiCW91zaHJKApISCQpBuAx5U2yv2hlUtgC+gev5WCOfk8UzZOCmZVWvHpMLOa+1ukZi5hdRAAy6qBDly5G/wC8VxWJWQQkkKH5eCzbj/Xs+W3isUiUApSxV2FXt5NHkMUpQJUWJUSbEi94OJhUHJJUTW9g47V+cWnyiVJ3IfQnc0oKVpq/SKe13w8ckIjwxUwvmSok7n7UaH5HgYGyiO2tbXP2hQYky2ZIqADWp0F6s8a0jEgLZ2Vz+g3jdtamOMDmSkoulwEtbRqxfESUqWnIMgYkl6DVz0Hm8NFJN2v5/loUxOHDMa8nIfkW84w2zTiAp1JDFKwlSSAaEgBVdL2EdxT3FDb1jmMkeyPtAeEEBXQ/UQxKAVW4IBA5Frdo39sfTqap4aUzHezlq8jEM8IQV5fq71/eBYlJBSRRraByTroDbm/SKhBWhTnhZiK0LMaGsBXQmYwZiGpxqHo1IkARhGADqoNDEiDF8OOZQ0DgqJoBtWw5PHoZ855RqWJIOUprTcWcu0JYzDrQkZJgqqiSAXsK5ndgdYfwOFyS0A5aXZ+J1XLV0bsY1ldjGa4LZUpCUISqpoHYixqbbh+sMYZBkF1EqUoDg1S5HE/R7b+cn4kqyzQHSgkAOLgOfSvduRaw81JYksJj8JdwG1c2LwGF5s0hASga+8TRIU7V1IA6XjGX4j7VSklrnKTbV3/6+Ub3j0xpZCSHJDM1xHmPB8MJk8Jb3j0Z9eov22hn7FvOmlgQJSFOSpVmFA7EgD+5/pFsQM4dilKTcM4LC9XAbXlBVhKEErVmYlQOpBJbKCW95LcotLSJieEDifWhqKEf8TTm8B46W8LxKVAAJdlHh3CQ6QDoDvs8NqOXKlR98ADqkhySNSfytOysOEZVEMGCn2Io1rM/rF/ZAlveU2YUrwmh5VgK8u6Tla7aaEMRuKxaU+ZSVO3RvzUdoKqZxszfe8cxFCVk7WHM0YdYkGp2UKZSSFVf83hXENQg0BcqG+o6EQTEJCi4pe2pFHjk5QPb6h4Yi6U5Q+tKVrQvbWg84YkYgTEuFJQ6SUlRsRcQmlNTTQV0pVxzYgdmjmBmoTRRAuajUnR7VAPXpBZtQJCBMmArIYNQUDt8qkNyhudlCgAS4veg2cfzSGVTKJYhlByLu4oTtaMfATXXMNwXQkiptfamm7wFq4zGMxSMxSHvSrhixvR/vB0LE2gcuxemztb1jKkqudGBerPdn0/neHcFLol6ZOHKByvvt6w8DlzEy1oUMwA0bMku42t1BhUSSghSHCCS4BNCdRyO3KGZ0xicx1AZn0o1LmsLS5ii6l0CSwAoGqxVStHh/wBMzfy5iZhT7xpmYAahxo/5rB8PKBJYlyS+1S5tyaFUoeYBUpILatzG1IcQQBme+m3NoqY4rw4PeJB0qpf5RIydkcbNQU2qRmzaAHg6i8NSFS1IHCpLJyqSTcINVJ31veM+ThgqWpMxJSkMEMNzqKlwR5Kh+YUnKxOYO9v8XPIs/ONAFOHVRILJKtWqk6cn+oEJz5qEAnMorBZL+7UDMNOIv6DSGPF5rICU+6QC5+KqXPDsHfrrGdMmhaAlIdSRmOalA1aa0t84orS6lTFZkkihACbuyW1sKN1eH52GQlTpIEwAEgFqBqhRt51geClGYJqwopKgGLV5tVgB+bQ4rDgykrJYGp1epuT1JiogeOwEz2QdDf2ORUZQ96vxJL84R/T85lNobh+7jtD2JmTDLzAFgEhIJ0DDsKPzrvCMpDBJSGUasdWD15t8oZeBZzt62YeEOxYE1sfXY+sSWs5uaUfIj7wj4fiv6ak3y2GoBGnn6QxKngqpqCk0/wBr84y3sVJoX7QZRA2B/aLHw9ZTmSKAipjLl4oLSrNwqSohSdqHW7W/BCNiTJg1YGndxWvlC08um3FnD8mah5axXEy0rDsOTagdN/rBsKgqWQWDtXkNetyREg5CMgCU3ctmDsCagjXTzhLxnCj2eZNRRtxUu5++4jQReYohuJhqwcM+5/aOziAVJQzkkkNTzMXydcaL4NSUSQtV2s1bln6coWwqC4XRlHi7U9TtW+0Wx0kBAoogadSxqBXUwKao+zKdqNzqST/1inK6akqVlYIIZQ1N3qxDWi0+eUhawAal60JDfJ9ow/BMWEkglmYX6BxycesaOcWIddgQLklg3Oggs1TLuABededbO1EuNSQ5/f7R3DrWVLQqiQQzi73c7Ny+0CwBdSiQ5UQGavIc6CCY1LlJNCHYA6UNfLpEC89LTQxISkXFu3bT7xpSEkpCr0HLzhf2asoBtlJIYvQE/Q30gmHmhWVFRSmWoLb9IdjS/th/YfSOQyJX+wRIODouMs2qeJ3SXFCWB5NTMx5w1hkmpBZSgp6DRh8qdICg5JYZAAcGlzTKT11+0GMkmqtSBpal9257Q1RzFYYEEHiY8quxDAhmsO0YfimE4h7K4ASw5NflG5IxK6Zkh6g1ahtfd9IXxk9IKGAClk1YuA1SBqfpBOBZsXBzElBBrQu2hY17l4SxgKymWkO1TsA9PMk82EFkKMmUMwdswQXopuLsbU8tYNh0lKnADKDl2owu73FPOJE52KKBkBdBswFtB+/7xFiiiag2swPvedoF4mt1JCQUgvxbEcTADl6wfBTUCWkzOIZQGFSWI00bc0GpiSvh89LzFEXrW4Yg11Fz8oP4djkIxARmBTnSXLnhubdBT6RnYVLkA+6GJJ1IDpJFCxcvv6xlyC85nCQKA9NY1rbNun2z2MupejPVmSRV31j5nJKjPnzWooqbnWlDo1Y05eKKkBJJIAAZRJqO97QHEkEqOzEmjCpDHuRBNtWLKl2AFSD5saGBIWlJILjuQXbe1tYZmTNGOYB70cfRx6xn4pYdIUxYkmmgNy4J5ducBMqmOgGzuoEq20I7+kJ4XGMtSSHBvRmKhQV/xMUmSlZi3u3Ot7GupZmH1huZNzHMEj4XJHNn6hw7xJnTVpWtKQ4zb70oQdxrrF5UoOoMzl7vQADu7/jUqJb7kgijlxegI5mnWEsbNMplD3nys9RQEvvf0hnfAuvkjPBE1kg3o7+XPaN3DTMrGpygAPY6lXWusJYNftCxcKV1BYVHXWsOZFISU0Vw5nbffe1/tDbsYzRjDhJU6QxKbV5HftFVSgtyVUGx9PzYRbAIs4Ox5EcwdrFtICFEhRDG4YBrUCmF3DxlpM+nvBm1BO9tQT6QTBYn2eb+24I1J566eUAmuztVi49HDbARU4sBWUWIdJLXc05Al4ltqjxNB+I+R+8SM9MwsOBXkD6vWJAT6F5kBi5KjUhvidq3t3iLXlcZuEmgaxcuxpmBJELTJuqRmdTAkjbQ20D/AOOsKJnpKsszimAEAWsKuee+sINYaYop41XbQe67M4/LR2bLBWFEu6gkcqEm1Rz5PHJs1ZYDIlwan5et2Mc8DIHukli5Fx1f8tCFPE8YgJUMrtpYXpruxhhSuFJFXSHA1BIrTWnqbwgZBC1IAeWTmJqav7rvuBQwbxAlKKK4QzMakDR20Y84k4rEpUn2iCeB+GnwswqWIuw+8Ky0lMwEMxSUhyCGMxwnuW84ewY9onK4TwFklIDrIAD8jmr1jIErOnVJfKRuQC9HerDyggrXxqFZJhHCTzI0uCeW8Zvh6s5BWkD2YqTa4q25o/0hrBZigpP9UgBiahquGNHYkg7w2FIRKZQLsQrd118zSHpd8nJSEu4FKEVoL25cucGTJGQ294ltefzMZ+AnpVmS5OXLoz/D6n0hvDh3B3ox8n33iOw5c0spetg1vx4hSCsuBWtdqbdfWOYVwlYDaFidH/mEpc1Sp81JBYEqSdjp2v5wUrY8+zSQxIINGfVwX0Zg1dIRmeNJKQgJK3BBNiSrYdY0sUmgSqxS51oA2nURi+CSkpxCVqZhUB7k2IB+Qq7QzWt1z8mVx6bRSMLKzTKzF1CaU2dtqO0eZwyVTFlSgSLnn+8M4zEKxOIJU4dTBJplGibUhuRKUKBATW7uwpy6+cPTOGO+a4hZ9oShuEAJoWJNADWhdoMrFq4VEEByFPum3yAg8mUyrDMkgijDoYTn485si0sC/Qv6wduvRuYlSkgivETaoqzX5awhilKQss9EvY7gZj57Q7I8QAK0qDcIyKD8JZwSOdjyMKYHFKMziIUFOk5g9DoX5sPwRQZXgyjFe1luUkEihNj3sfnCC1k8QlzFZSapSoi41AazxTEKmSUTEJUpiXoW/wCJAueZi+DxcxYCZmUDR1NfkLmHXy4evXTh8W/2o8zEjh8LTy8zEh9q/nbchIAIAHuqPcaxUywJ4IFSBXq7ttEiRzr0lsWGTNI2WP8As1ukLYM8Es6gK9CwiRI18M3tsTPfUNMyQ3UJf5msZPih/oS7eQ/u9YkSCdnLofxGaR7FtcwNrGO4mqw+rPz6721iRIoGikabVHVj5wLCJBWp6sqndokSBpfChgtgBxJ/+f384LLUwDUqfmYkSGBAWUIAlIObmpj0r9hEiRUhyZygZRBqAWPaM/xLDpTKCkhlbudxEiRTtzzF8Fx0yaFiarOEimYAkX1Z4YQf6jf5fSJEhvdOH+JFE9TGvwIPdzFPEgDNAIBD7bPEiQfJ+AxMOdVfhEUlUZuZ7gRyJCyP4sp1Lfb/AOYyMNLBJBrprrziRI6x5/mrKQxavmYkSJEn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4" name="AutoShape 7" descr="data:image/jpeg;base64,/9j/4AAQSkZJRgABAQAAAQABAAD/2wCEAAkGBxQTEhUUExQWFhUWFxsbGBgYGBgaHRscGBkeHSAaGRoYHCggGRwlHxsaIzEhJSkrLi8uGiMzODMsNygtLisBCgoKDg0OGxAQGiwkHyQsLCwsLCwsLCwsLCwsLCwsLCwsLCwsLCwsLCwsLCwsLCwsLCwsLCwsLCwsLCwsLCwsLP/AABEIAQMAwgMBIgACEQEDEQH/xAAbAAACAwEBAQAAAAAAAAAAAAADBAACBQEGB//EADsQAAECBAQEAwcDAwQDAQEAAAECEQADITEEEkFRImFxgQWRoRMyQrHB0fAG4fEjUnIUYoKikrLC4lP/xAAZAQEBAQEBAQAAAAAAAAAAAAABAAIDBAX/xAAlEQEBAAICAQQCAgMAAAAAAAAAAQIRITEDEiJBYQRRExQycYH/2gAMAwEAAhEDEQA/ANbCEMFZiK0JLhmZtac4ZSlK3Ya8RG4Gm+lOcZWDmS1jKGchjV6u3Xa0aGHnhOjF2Dhu7CvnHF60n+FhYLhwa67Mxc07bQthPCUhyoNm91IzUZ61Nu0GlYgqzCtT73PlWGJqxlRxBV8zOKka/m8W9ClpmCVkzhjUGgcNycjzgrO+erMxGnY77uY6DmKS4GXS9GZj37UgWIY5mJQBdQDW2/bU9Ye10H/pUkmgAzA1JI/gbQWTJD8Qci1dDyIpFCtRokkJcPR+3p5dYXVOmJzZARSlQzg2Z7Wro8C6NiQSt9CNG/yu348SQlq5qAkdT1Nw0AwuJKRmNjUhyNH57U0jURjgtIWGux1brDobJYmaBuog2yuC4NKGHZaGpkDirMH86wL/AFCAzFJKjTW2nKsVXJWpS2OUFmYV6xE8qSkixRqftFZkpISSK3ahvv0gYUpgDxBqxQhyaUsz6b7gcoEDigK3caDnqdWhZa6nhNB7za1tDI8PykqSo6Omwe1r+cOIwxLg8I0ttUkxVRh+zsSSSKsT2pyjk6Y3WhobCLzZmYkKatmFSmuj3bWFcQhOZL1Dlqnaxsx7xJdc082voO3KKLJKaMS71+EeXryipUCcpYWJyqdqi76l4tNSmochtNen7waKs6YQ1SS27M8UWVEBveYflD+PAJqA7u50c76GptyimMlzVJ/pt1USK8mHaIXQ+UCtzzLlnrreKDEZlAZCXsxytq9TT9omHkEZfaEFYFe8FnKLEWJsWFvR4KdcM9UyY/vTx0WqJDAB5eSvtEi9MGkElZ2ShRDqBANGqpw/Z9YdxRBmAEqBIBBJGjaA6wTDkElI90U0sG8xX1ghAYBNFcw5oTUmNoRHvaU6MGtTW3pCiiQSMxAVa2orV/xxBkTmJBIZwxuS7mKYwZwqrAUJbiqaZe8BBnKVLU6Gy65iTw7+cabBSRmckDTV6EFqxmrnF1AIUbEPR7ULn6Qbw6apJYpNASwIN6l+jnk/nENHZq0oSFrLcVC1i2j6sWhhaQHCmsAGru7P+eUZk9achzcQKgWd3VdxUsL9hFlTHa5zMOutKsNd7CJEcSZiXSgKUklweEJYbauOd6Rt4FKS4PkTVrA0jOXO4QHBCxwsKMEks5LsAx6NpBpSy6lOkME3qCC7i/u/m0Oxp2YbqApxMoJU+xelHLVHrDuGAbMtLKIqHDPZmeM6QoBOUzAXBBKqJDcrMKUD3bWpE5ytLK4ACHVmQVEijvUAs9vpAT6lgFywayQRp6bU5wfhLFgw9C2o0P7RmnDsSj3QkVIVU8IJUeta8ovhpqUIIS6iCSXcnm5PX1iTVlISkgmxo3PUtd7x2YElIKakClWdxGGnxRL5STxF3uT0GlKAcjGni8UAj2g+JNSWoO1Hiv2p9EZ0gvmdz9Hta0JzpBWrkKEabWblBJ0+YSFByGGtah3/AN17wH/UHKoipJcgVIb4aPUE+pgJVWEUklQJNfdABp84WTOXkKVJULByxcbcNefeH8Jii3GlnzXLs1bC+3eA+IEhAUSHfid2ANh2e8S0BKWPiSo2YknhAO0CmzVEKXmym41oKsCpqcmhgrCNAajLlG/5trHUF+EpH0J5feDXyNQHDq9ojPVR008xDKpmuo3+dYtMIDkpKaBteWkBmSNHdy4Yj8MJALb+kdhoI5fOJFsaTA5gGLJcj5mh/eDpWGLFxXXZufbvAlywoMLWqCNdt3avWOz0hKQFDhQBWwJ3qPQbCGl3BywoknQFwNSrXqIPPkgJ4VVcAP2erVt5gQCQkJOhUfd6EizRZMosohRzKNHDEDQDoPWJOEHMWU5FwOt/zQQrikLUSWSnKXKjchnrQ0BftBk4kBsopWw25v57vDeEAKSHd7vausBKYHDqlzlobmlyLWcc+XnF5M4lDgPzerg66Wb8aOrwzcOUBwQVChqDUauGoH7hhAZM1h7jAJ1NXvYu2xPOEDzkpKSe1U2I1HIBmrpq8Fny8qEtSoq3w2AI0Dl+rvvGX/qs3EpL5QQHUWcP8IDHrvDGEK1pzLYUNNW06DvEjaUgMXJPJ3cl3Fh+c4QxPik5KkBPEVgFJUC7tyJBI1hhJQlnWFEmgZn1Z7Wav3is3HEgoCSSKukhKgHdnUaGvl2gRueVISkJTxMC4ypD6hk1NPmItjcSokFTA0UodaC1iWN9qxkeJ4qZNPs0kgBjQMzEVK7vVmHrDk9KAgJUS5BFLnd+dKwgrjVTpq0mU1FZlKNgoWDGlWPXlGvmliXkHwgUbNZzre8YmG8TlheRLgBwKBWrBiD9PrGlh1gqIANUnisakp+TRZbWOvhWRiRmUb0dgDc+lRvtBlTOLKTQDbnV6sS3erwtPljMASzCpAN79fKLSnKmBGruHPLoOuw3gLhw4VVyexNI7iphUlimiSGDVcc9j2jpp7ppy1bZnaxga1kpckAEZXFydzQekBIzc5on3iq1aMbDnzg82SsUyqzalizc2v0iJIGUhagTcjYdBYxEgOrMt3Zgd/zSJE5+Nysk1U1gbXZ9rQHAzuMgEtelnIuN4cmYYkcbEgXIc8q1Og/DAEylAA6dLv01hZ0J7JWhlt/imJF/a9IkR0flggWO9DRtoHMnDMH4gdGfskXIs76QvPmKUUoSAynfpY+frBArKp9RVQu12AalvkIU0BLYgm58jt0o0AJTXMauN7EftAkYrOoVDHTmN21aM7xHGuSwYliGFSAbKYVvTd3i0jHiK0lSQGowS1C5alBY0NYPOxqswRLQEy2B4iXzMCSBYVfyMY+HluSkkkJFWYlxYdqjv1jXw6T1Y8tBQUGzQUwhjsVOSQBmLlmBd6XdqUfzixxikqBSSSCAUioLh7PZj37Q0qYkKSlw4ABAs5+r/MwwqWACSl3qedGYD8vEAZc8BNXKgHah5sKWjiJqqHKpyRmTsO2th+GHJHhKzVRTLBDBIqdamgbpBF+GrpVJJdwCdqCoGhPnBtj+XD9s+fNJYJSSDUKBA51N2/eLnCAJyy35kk3ua6+sFLpdPutdwKUvWtn6QKZMoAXzKNGFWJ2Fur7RbdDM0DMCFAEkZnJLgXbS3y5Rg+JqW6gJiwoAoLAFgCBcnhBu7xbE4Ba5rleUBmYOba6DWNHB4REtzlZ3PEQ7AmopViKbesUHbK8NwS0KBTLYBJDrqcwIr1+8bmGmsk2zfFlBNbNztblF8SgZa2uK6gsObuTHEKqCKhqm9q30/iK3Zk0IjDZwCu7GpqXrtYxPYsWTzB3rz89NdI6JoepIfTb8/Lx2SlCamxZ6uW5OWe/rEQplVMksNXAOZR+jNBSgENejPan8wLxEoMzNJUpMsXfcOC5BII8oGFZSQQd35k77msQLjBBz75FmzU9C7fOGMJLCQCddq9rdYLJJDh+j3rod4EcSrNlKXJLcokDjnSQWo7ElvVrxydLygkmrP17kfxB5ko0NQx30ND/MAxEpJopLgnd3P2iVZYnoPwf9v2iRrg8v+sSNf8Z19kpmJL8Lg2qzkG3l8oZXh9VVSprcnY72c7axloSZq05CUgEOwf8AkxtlZSSpbkFRDgDQDhDVdqiK8GclkYUOOMZtNeVvPWscx8o5kmju5zKDUBp1+TCDYYkTFKNQQ5Yc6Cz0HPtAcWpU1CgOEgU3LMDb4S5DsdINnRTxFC0oQxYDb+43duppGj4SpOUOo6O5DAs7BuTc4zkSypSJIUlyD716AkmxYgPRjGsfDkcINUp+HQwuWXkxx7GklCgVSwHV8QT3clqD5w9g8KE8RLrZr2Gw66mAypgYMAAKN0iSZ9yDZ2G/LvvFp5fJ57lwfTNBYAfCfQj1imR1FrAW76eRhQzwFoI+Jg3Wn50htAZ6vWv26feM2PPvas1Oaig4t0G8LTPDAXIN9zXsfzrD2XXesdbfeJ0w8uWPVeSxWMmSVsuUWqxJFRahDh2bWB4bxdOcu450PY7N6683f1iQTLRqkE8uJm70PlHmksBQfn2jpMZY9ePkys5ehnH3WIALVGv21p0eGlzBQOXve2lh9I8t7fKeEkK0MNSPEC/E6mDE69H2r6wXB1nkjc9mSKHvWraANQdHi+coBcDIkUrc7cR5nW8Aw/iqCBxFPUH5w2qaClLbFmL9+sY03vfQUtGYgizFq0B1sIvNS97GhG41YW7xZKcqXvrqWA/LCM/GLISVBTEB2JuN6wzlXg1JUwDkO9nbyEcQanlZ/wCPWEsB4hn4W06fMw3LU9qAUr1oPWGwS7EXNOm2gNNNYokMBqXrWjDkNY4uYQp8oIJu5evUNSOexVd6uWIDnl6N5xkrKQH0HKJBQnkryMSEPODCGTlK01Cg4ct/y5O0bBKspXMABuGU9Be4FWpXeEvaKAUSzAU3DEEkmpdiT2PWJMSpaA6gp3KUuWUdXapD9hDapNGkeIoUgKFKANV8r0oBcsaatAcLNKpiyoMwOWtQlW5sLNuOTQgkKQlATLKinLWwdtWck1flSGvEAoJKs2ViHa73uOpMBcwaEJme1YqWCVAEEBwdgaO1OrtHo0KzJC0sxal+bHz9Y89LmEJzpfiZ2DO7Evqz0rWm193w+Z/TbM6n4xq5sehDVgl5eb8nCenYaltUhjvAczF30frBp6HFX89O0Z8xAoxbvHSV8/bS8N8RSJiM6Q5euxaPQKkg3HDv9vtHhEKUVBuJjpy+ce18OURKQFO4DH86RjPjmNS29r5a/n4I6ZZ3brDCFmyaeT+UYvifiIUFy0qBfhW5822vHPbph47ndR5r9SeIomzOE0SnLm3IJLjk5vGMagPTf+YP4n4fkU9077E6HnCYrQikejGzXD0+n08LzFAuPzyiqFZbd4ossKGu0QrNC8aI5npZiHf8/DD/AIbigDlUrgI8j9uUZKT1Pl8ov7QU0is3DjdV6zHBS0pAIS2oupO3U7xl43DCZMCphyoDUFy/eC+DoWUEElj7tfNuUPTZBUWCU+0zAp4kuQAXSQS/55cOrp6NbmwEqloSSkBgwG5NfOHkpcBqOOusJYQ5hlOUchqHuD1jSSigAIDQ1FyQNbOS586inKsVQtgQ7cjz72ik6WovXWhuBZ6EM3L7xAlISw5An6+kContE8//ACP3iRZBDCvz+0SIMmeEplpB1IFRUAh63Szv+8A8PWcrXCaEXcltAa0+kTHzhMSRLIFhmPXQbUDQPE4WZKQlCA6SDmXq5J9GNhz5wkeZh8qPeVmcakMA5YDoTW9OkSXOB4K8LGmpIAYkXL+sHRiWQ6gqYWylmBJJAoBqQ1jV4iJqivgSRmS5JGrXLsaN37wbRf2hV7OhZVSoPR3rYsBo2saUpOWYCkl0oLmtlOXI7El+W0Dw00K4Gq9RozkdHcesXmJ1QpuFqEVuXFKXNv7ngp1sRGNSsJBpmJYmxYa/26/s7RVeF4gCOvMQCRhyc1i5JYtQhq2ua/zFfDccUiYgqKky3IVckvQN1LRerTyeT8WW+3hsYGWmW6iAA1Pt9O8a5WpKUZUFaSkHM7Mk2zULkWjMm+EKmhJmKyZOJndurajkYd8SmLkhKTZAKQRYuX7cLU5RzufqvFefLHDx497a8gBgbZtNuT7xheK+FETQEAJQUu9bk11vraNLw7HoWAAWLgsfpGhjZOZgL/L8eMZWys+PyXHmPMyv057dCgqYQxocr8xR9o85j/0nNTmKP6gSz5aFuhv2ePpMuUEpCR3rcb94HPWlIJoAA5OgAF43jnlGv5creXyNODUoKUnT4TfrC1ajXYvTlHsMR7MT1Klkssu7d1EAs1THMSiWsgJSCnK4UoB7kM+1o7+t7ZhubeSkZUqch+VG89YcweGExa1EDKQHBLC9DQUsa/ONCZKQggLQkklgUhmffS8LeJYgIUUILP7xa76UuLRrdvB9Mx5raSgoYpcp2YafKBHDrWSapGhFD1frGGcVMAYFTtRn0GxMaPhviy0gCY5YUYC/PeM3CxqeSVorw7pbcOSb9yNYugOCAWIpT584zZvi6iHCQ2xdz5CC4HxgK4SKm2sHppmUrSCcqG3Iu2n3gMtJKBo7kd4IrEBQYXod35fm8DkzT7OjKTXr25/msZaXGIOw8v8A9RIw1Tw/xjk1okOmdxm+GeImUtRWApxThSWpW8VV4uoe5cqqghwRsDQgdIHh8OlRdayGswo/Ox7wecilGfTeO1kcZlToxIJUnMEvq5o4YpHMdIflIGXKiwTcm7BgaaUNNWjzJIAdn3UTv+Xjd/T6iEEmiSeEtsat6+Rjnljp1xy2dAAlFJJSK63ofe51hLD4cpCAoknOwJuAzD0t2aHsKM8tK5gAIzPQXepbprBiwIUS6GBqbPSw5kBhvbWMtOTk3AcBmB2IDdx942f0n4GEyisgHN7hLOR/cdjtqIxETx7VAGXKwK0sXYkAlmfV6XbvHqV44BgFpFikZg7GgpYh2pHLP9PP+RlZNRdOHyOkjh01Yk/Jj6RZc1K5aUzLZgFdjcdfrCUzxKpdhyexHKEvb53yu4FduccL46+f6oTxkpUmcwdiXQeT0+Ue2BOR/iI+keXwKkTpwMzQW0o7V7x6rKT7tPzeN3K3WzMZOncj8gKCMv8AUKiJK8tg2Zg5KdWpX7PGmMOf7vzSOTMI6ecW63hdXb54EJLKDkhm1DHRtXeBzsYmWA5YsKMCfznHov1D4ItSXkuJiQSW+K79DtHziZMLuouX7x6PH7ntx825w11Y9ExaSsnKmwFyRoYSxa86iohIppT+YWSRrV99Iqouemkd5jIrlav7UBg7c/vSDy5tDr0pCOJUkip+YgcssKH87xpnbRzmrGBrUTUsD6wJWIYfVo6ibV/wcok2PC8LwKLrqwBtbRmrD85CilkKLNQcgX+t+kK+F+JJCfZlN1OFpJJ6FJof35Q0mcACxJV8JoKDcEfIiOF75d8ctxiqk190nuB6aRIZMompWmtbb9o5GtwaZ86U5cUcxRcvUHSsM4lBCiku3wkhnHIXEN+EeDqmBRVwhqc93jpbHOY1lylugkJ1FN/4jaw2PmBIKhmB4QAKudNhrXnAZ3hZQSkKzcnICQeF/mw3eNlMkZWCQFChHSjcgxtHPKyumEsXw5Hs0At8XOmgcUpCuImpdJdJSoWHxF2v8NSzHl1gWOObKJZAHEwrqCHZ9/No5NwaUqlMCZaHR1dzX/lvHN0AIy4ks5BSC5De64YA1LMz9ecHxGE9tMlEM6FOrkEEFg9wWH/ltElBZBSTnIBZYplAGh3OnSPYYbwlCMLnyj2ik5iblqUB0DARjLLTl5stYVgsVG1BDOXKlt9APSL4fDkudC1N219Y0MJhw7mzcPL/AHGDb5Hp254XhUplKZir4ruOUTwrHKSQhRor3eX8wrJxaUkqBCpa3qC4JB3FoHh5qVTRsLDs14Ljwt6r1okG+anNoGUrSHBdoS8NxDHKuo+F/lGnLWXJamgZ/WMcx1nJHELIBUTQDQDSPm0vB+0nTFLSA5JAejqJ2vH0nxMCZLWkcKikjuRHgJpyGz7ku9LU3cmN+PLivX+NjOy5wASVFgSDY1Yf4gRk46UzFHulvXQxv46b7AgLBMxYboB8u7xjeKqWC5UAH90Ps1d7R3wtd7ZlOIxpiw7GrQQGgG9YDNk1CtQX6xbD4ZSlEBLsD6bR2cdDoUNW3G/7x1SLkWe0AQkCr/tDKTWh+3lCRMMoi19jG1MdSXFVCu2n1EYkuY96EH87R6PBSlplsEvR6hx0r2obxz8ldfGqEKNXIerbRIQXigCRxUpY6RIzqteqHMZ4ghSEf3FiWfUanR/OHfDvEASX4XADnUt87sI8llc1bhcesbHhq6FO44Q4DmjMN/2jVx4GOe69AJKXUGUStsy3oAkOADUAV9YsZSJjqylnrzPlUWjAmD2CCVkqmUJIozkUAsb/AF2bR8HxJVncqIISRrRt2oWbyjGm9mpmHfMCClwz6MRo1afN4HhpWRPChqkFLvmAo73rU94cWQzHzHKOy3BvQVHMkN+dYC54VgvarDCgLrdmF6F9qece5UEhOWjW/OUeGl4xUkqCLdLi5fvFZn6jm1zMNmfZ/nSOOeNtcvJhcl1/qTDCZMClKCXZJAexqU5frCfj/wCspRQqXJBUVpKSojKACGLA1JboIw04IHKGDVc71pQafYx3F+HyxMlpCXJNam40Jen7xuTFz/rze2j+m1K9gGBIz5Tsyj9HftDmDlvMSCWr8jrC+OmmXKTKQyUEZ1AXzKFQe4PnDPh3icsDjCs6mBIAOnM0g3ea8nnw9zeKeNINBm9fxobwuJUh9gW6P9IwsDjRNBKCeGrGhH0vGn/qUp197bcVHd452OUlac2fwqWWoDXc948B4xImS15kF0qfhO+rd6iN/E+JZ6CgdyPw2jPxy+EHQH6c+3lGsOK9Xgvu08xO8TISUqSSo3c/hjLmzs5c/wAdIL4pPPtDmFTCy5nKPXjjI75ZWqhL6xp+AJec9Wav3jPlyiogCrm8b3hMpCSGqFBwqw4d60v5PBneNNeOc7ZniOBKVlgopq5bzdu1oDKlPTV6MKx6qZLCgWDZSKGhLi47fKJLy1FRvf8ADGZ5OG74+WT4f4dxZpgZLAh/i8rR6FeMSiWoFBP3fQaMW8tITlYejE0ILuebts1BB58spSrV99h6PGMuWsZqcMceHpNVLVmN2311iRppk0Hvf+JiQ7+1qMpXhSvZpIKS9/k3V6d4c8L8PUnMVBlGxcOGD0d6tTzjN8JxpzFJJyEOt9Ho7mxcw2qYtUxKZhyh+G4Dg3ept51jdt6rMk7iuLme2yg0JLkcksE9Xd+0bcmSEmjJGViaB2YD7RiYRImz1MkkZr/4/LpHoJmCd9WA0B0FudBBTHJKAtTEOFUNtL62tBJ/DROg00b6RVZEtN2cEBg5rtrCOGzBXG9QCNHNX2s7NyjLRlUgFAzHKDmIajmpYgX3hTHn+kncAOw1pbesaC0hYYAWcA3obVjMxhZs4IYj1vvy3iFd8AUlTjMxD05fnyiCVlClEnOnQiuV2f5eUJYBCpcxJpxBy/qDfeN7FZZgChTdmran+NAf+MZynJl4ZOPU5Sf9qe1IWQriHIiHsXKdIUAQ1K7Cxf0hFF3hj53lmsq2MAPZ10+IbxsT0A62qIx8EsKHT8EbGH90akCvc0ryjF7YkZyuj7wHGqYB7U7Elo1zhs3WMfxBbLanCwA53Pe0Md/x57nk/Hk/1lHduzBvmISdul41f1Ake0AF2rr0jMmIINqR6cenXKc1rfpxGYr1se2vzjRlqSkVBAr5GjCFPApJAKnYGmxYGvb7GNpanS4IYB9wRoTy+8csry74TgJa3qly+x/9huIuol7JB3FSfx46pADEF1AHTytAEYhSnGUVbVw4LQNGZEx2NAQKj+eV4D7NWVioFIIZhp16tFOIhkkBXR2u4rfT1i6ZjkJOz/WwtABQlX/9D5CJDPDt8okOxp4/ATACpBFFCpszWrpGsZIWmWdZeUkPWtDfdnreMOTMLuNstr/ePTjDgAFIZksRd6UNb79o3nxWMOkBShObuGowAJNr/vDs9OZHvKBL0dqa60/mMrC4oGnvO4fR9AwpDWHczAkBQSHvcnNQBrXjNblHPiSAlIqQhL294cnvYwDC4tMwOh70SoWP4LDnF56ElIJ90ElLcnL0elmhZWKElWVQYAuFcjrbQ368ooTwDzM45JuwSQxruC8J+I4hK18IdqK5E09OUFRME1BWmjFq/EAR5a+kZ3ibIJYUzptc6uOb/lYoKZRJ4A9Qn3ue/wB4NILDMTQhy1gG0HYlorh3IUcwqxGxdn6NWvKLjKoFxlCqHcVLO25PeAj4aeCkBAzBaiRQ0SwJfS//ALCM+dhiCW91zaHJKApISCQpBuAx5U2yv2hlUtgC+gev5WCOfk8UzZOCmZVWvHpMLOa+1ukZi5hdRAAy6qBDly5G/wC8VxWJWQQkkKH5eCzbj/Xs+W3isUiUApSxV2FXt5NHkMUpQJUWJUSbEi94OJhUHJJUTW9g47V+cWnyiVJ3IfQnc0oKVpq/SKe13w8ckIjwxUwvmSok7n7UaH5HgYGyiO2tbXP2hQYky2ZIqADWp0F6s8a0jEgLZ2Vz+g3jdtamOMDmSkoulwEtbRqxfESUqWnIMgYkl6DVz0Hm8NFJN2v5/loUxOHDMa8nIfkW84w2zTiAp1JDFKwlSSAaEgBVdL2EdxT3FDb1jmMkeyPtAeEEBXQ/UQxKAVW4IBA5Frdo39sfTqap4aUzHezlq8jEM8IQV5fq71/eBYlJBSRRraByTroDbm/SKhBWhTnhZiK0LMaGsBXQmYwZiGpxqHo1IkARhGADqoNDEiDF8OOZQ0DgqJoBtWw5PHoZ855RqWJIOUprTcWcu0JYzDrQkZJgqqiSAXsK5ndgdYfwOFyS0A5aXZ+J1XLV0bsY1ldjGa4LZUpCUISqpoHYixqbbh+sMYZBkF1EqUoDg1S5HE/R7b+cn4kqyzQHSgkAOLgOfSvduRaw81JYksJj8JdwG1c2LwGF5s0hASga+8TRIU7V1IA6XjGX4j7VSklrnKTbV3/6+Ub3j0xpZCSHJDM1xHmPB8MJk8Jb3j0Z9eov22hn7FvOmlgQJSFOSpVmFA7EgD+5/pFsQM4dilKTcM4LC9XAbXlBVhKEErVmYlQOpBJbKCW95LcotLSJieEDifWhqKEf8TTm8B46W8LxKVAAJdlHh3CQ6QDoDvs8NqOXKlR98ADqkhySNSfytOysOEZVEMGCn2Io1rM/rF/ZAlveU2YUrwmh5VgK8u6Tla7aaEMRuKxaU+ZSVO3RvzUdoKqZxszfe8cxFCVk7WHM0YdYkGp2UKZSSFVf83hXENQg0BcqG+o6EQTEJCi4pe2pFHjk5QPb6h4Yi6U5Q+tKVrQvbWg84YkYgTEuFJQ6SUlRsRcQmlNTTQV0pVxzYgdmjmBmoTRRAuajUnR7VAPXpBZtQJCBMmArIYNQUDt8qkNyhudlCgAS4veg2cfzSGVTKJYhlByLu4oTtaMfATXXMNwXQkiptfamm7wFq4zGMxSMxSHvSrhixvR/vB0LE2gcuxemztb1jKkqudGBerPdn0/neHcFLol6ZOHKByvvt6w8DlzEy1oUMwA0bMku42t1BhUSSghSHCCS4BNCdRyO3KGZ0xicx1AZn0o1LmsLS5ii6l0CSwAoGqxVStHh/wBMzfy5iZhT7xpmYAahxo/5rB8PKBJYlyS+1S5tyaFUoeYBUpILatzG1IcQQBme+m3NoqY4rw4PeJB0qpf5RIydkcbNQU2qRmzaAHg6i8NSFS1IHCpLJyqSTcINVJ31veM+ThgqWpMxJSkMEMNzqKlwR5Kh+YUnKxOYO9v8XPIs/ONAFOHVRILJKtWqk6cn+oEJz5qEAnMorBZL+7UDMNOIv6DSGPF5rICU+6QC5+KqXPDsHfrrGdMmhaAlIdSRmOalA1aa0t84orS6lTFZkkihACbuyW1sKN1eH52GQlTpIEwAEgFqBqhRt51geClGYJqwopKgGLV5tVgB+bQ4rDgykrJYGp1epuT1JiogeOwEz2QdDf2ORUZQ96vxJL84R/T85lNobh+7jtD2JmTDLzAFgEhIJ0DDsKPzrvCMpDBJSGUasdWD15t8oZeBZzt62YeEOxYE1sfXY+sSWs5uaUfIj7wj4fiv6ak3y2GoBGnn6QxKngqpqCk0/wBr84y3sVJoX7QZRA2B/aLHw9ZTmSKAipjLl4oLSrNwqSohSdqHW7W/BCNiTJg1YGndxWvlC08um3FnD8mah5axXEy0rDsOTagdN/rBsKgqWQWDtXkNetyREg5CMgCU3ctmDsCagjXTzhLxnCj2eZNRRtxUu5++4jQReYohuJhqwcM+5/aOziAVJQzkkkNTzMXydcaL4NSUSQtV2s1bln6coWwqC4XRlHi7U9TtW+0Wx0kBAoogadSxqBXUwKao+zKdqNzqST/1inK6akqVlYIIZQ1N3qxDWi0+eUhawAal60JDfJ9ow/BMWEkglmYX6BxycesaOcWIddgQLklg3Oggs1TLuABededbO1EuNSQ5/f7R3DrWVLQqiQQzi73c7Ny+0CwBdSiQ5UQGavIc6CCY1LlJNCHYA6UNfLpEC89LTQxISkXFu3bT7xpSEkpCr0HLzhf2asoBtlJIYvQE/Q30gmHmhWVFRSmWoLb9IdjS/th/YfSOQyJX+wRIODouMs2qeJ3SXFCWB5NTMx5w1hkmpBZSgp6DRh8qdICg5JYZAAcGlzTKT11+0GMkmqtSBpal9257Q1RzFYYEEHiY8quxDAhmsO0YfimE4h7K4ASw5NflG5IxK6Zkh6g1ahtfd9IXxk9IKGAClk1YuA1SBqfpBOBZsXBzElBBrQu2hY17l4SxgKymWkO1TsA9PMk82EFkKMmUMwdswQXopuLsbU8tYNh0lKnADKDl2owu73FPOJE52KKBkBdBswFtB+/7xFiiiag2swPvedoF4mt1JCQUgvxbEcTADl6wfBTUCWkzOIZQGFSWI00bc0GpiSvh89LzFEXrW4Yg11Fz8oP4djkIxARmBTnSXLnhubdBT6RnYVLkA+6GJJ1IDpJFCxcvv6xlyC85nCQKA9NY1rbNun2z2MupejPVmSRV31j5nJKjPnzWooqbnWlDo1Y05eKKkBJJIAAZRJqO97QHEkEqOzEmjCpDHuRBNtWLKl2AFSD5saGBIWlJILjuQXbe1tYZmTNGOYB70cfRx6xn4pYdIUxYkmmgNy4J5ducBMqmOgGzuoEq20I7+kJ4XGMtSSHBvRmKhQV/xMUmSlZi3u3Ot7GupZmH1huZNzHMEj4XJHNn6hw7xJnTVpWtKQ4zb70oQdxrrF5UoOoMzl7vQADu7/jUqJb7kgijlxegI5mnWEsbNMplD3nys9RQEvvf0hnfAuvkjPBE1kg3o7+XPaN3DTMrGpygAPY6lXWusJYNftCxcKV1BYVHXWsOZFISU0Vw5nbffe1/tDbsYzRjDhJU6QxKbV5HftFVSgtyVUGx9PzYRbAIs4Ox5EcwdrFtICFEhRDG4YBrUCmF3DxlpM+nvBm1BO9tQT6QTBYn2eb+24I1J566eUAmuztVi49HDbARU4sBWUWIdJLXc05Al4ltqjxNB+I+R+8SM9MwsOBXkD6vWJAT6F5kBi5KjUhvidq3t3iLXlcZuEmgaxcuxpmBJELTJuqRmdTAkjbQ20D/AOOsKJnpKsszimAEAWsKuee+sINYaYop41XbQe67M4/LR2bLBWFEu6gkcqEm1Rz5PHJs1ZYDIlwan5et2Mc8DIHukli5Fx1f8tCFPE8YgJUMrtpYXpruxhhSuFJFXSHA1BIrTWnqbwgZBC1IAeWTmJqav7rvuBQwbxAlKKK4QzMakDR20Y84k4rEpUn2iCeB+GnwswqWIuw+8Ky0lMwEMxSUhyCGMxwnuW84ewY9onK4TwFklIDrIAD8jmr1jIErOnVJfKRuQC9HerDyggrXxqFZJhHCTzI0uCeW8Zvh6s5BWkD2YqTa4q25o/0hrBZigpP9UgBiahquGNHYkg7w2FIRKZQLsQrd118zSHpd8nJSEu4FKEVoL25cucGTJGQ294ltefzMZ+AnpVmS5OXLoz/D6n0hvDh3B3ox8n33iOw5c0spetg1vx4hSCsuBWtdqbdfWOYVwlYDaFidH/mEpc1Sp81JBYEqSdjp2v5wUrY8+zSQxIINGfVwX0Zg1dIRmeNJKQgJK3BBNiSrYdY0sUmgSqxS51oA2nURi+CSkpxCVqZhUB7k2IB+Qq7QzWt1z8mVx6bRSMLKzTKzF1CaU2dtqO0eZwyVTFlSgSLnn+8M4zEKxOIJU4dTBJplGibUhuRKUKBATW7uwpy6+cPTOGO+a4hZ9oShuEAJoWJNADWhdoMrFq4VEEByFPum3yAg8mUyrDMkgijDoYTn485si0sC/Qv6wduvRuYlSkgivETaoqzX5awhilKQss9EvY7gZj57Q7I8QAK0qDcIyKD8JZwSOdjyMKYHFKMziIUFOk5g9DoX5sPwRQZXgyjFe1luUkEihNj3sfnCC1k8QlzFZSapSoi41AazxTEKmSUTEJUpiXoW/wCJAueZi+DxcxYCZmUDR1NfkLmHXy4evXTh8W/2o8zEjh8LTy8zEh9q/nbchIAIAHuqPcaxUywJ4IFSBXq7ttEiRzr0lsWGTNI2WP8As1ukLYM8Es6gK9CwiRI18M3tsTPfUNMyQ3UJf5msZPih/oS7eQ/u9YkSCdnLofxGaR7FtcwNrGO4mqw+rPz6721iRIoGikabVHVj5wLCJBWp6sqndokSBpfChgtgBxJ/+f384LLUwDUqfmYkSGBAWUIAlIObmpj0r9hEiRUhyZygZRBqAWPaM/xLDpTKCkhlbudxEiRTtzzF8Fx0yaFiarOEimYAkX1Z4YQf6jf5fSJEhvdOH+JFE9TGvwIPdzFPEgDNAIBD7bPEiQfJ+AxMOdVfhEUlUZuZ7gRyJCyP4sp1Lfb/AOYyMNLBJBrprrziRI6x5/mrKQxavmYkSJEn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5" name="AutoShape 11" descr="data:image/jpeg;base64,/9j/4AAQSkZJRgABAQAAAQABAAD/2wCEAAkGBxQTEhUUExQWFRQXGBoWFRcXGBYaFRgVGhYaFhgWGhYZHSggGBwlHBkXITEhJSkrLi4uFx8zOD8tNygtLisBCgoKDg0OGxAQGywkICQsLCw0Lyw0LCwsLCwsLCwsLCwsLCwsLDQsLCwsLCwsLCwvLCw0LywsLCwsLCwsLCwsLP/AABEIALcBFAMBIgACEQEDEQH/xAAbAAABBQEBAAAAAAAAAAAAAAAAAQIDBAUGB//EAD4QAAEDAgQEBAUCBQIEBwAAAAEAAhEDIQQSMUEFIlFhMnGBkQYTQqGxwfAHUmLR4TNyI3Oy8RQVJGOSosL/xAAaAQEAAwEBAQAAAAAAAAAAAAAAAQIDBAUG/8QALBEAAgIBAwMDAwMFAAAAAAAAAAECEQMEEiETMUEiUWEFFPAjMjNxgaHh8f/aAAwDAQACEQMRAD8A9xQhCAEIQgBCEjnAa2QCoVStjmj/ADYfdUK3EXdRFvDa5016rKWaMTSOKTNpNzjqPdcxVrGxcdd5+wtqAq9SqbEep7bHoR/dZfdL2NPt/k7DMOqVcQHm8X0NrxtG3bomjEOElri0xaDb7ItSvYPB8ncoXG/+c1maPkWsYOvcj9VZw/xU4GKlMG0y2x22PmtFngyjwyR1KFmYDj1CrYPg9HWP9vRaa1TT7GbTXcEIQpIBCEIAQhCAEIQgBCEIAQhCAEIQgBCEIAKanJCgGEISlCAehCEAIQq1etsFWUlFWyUrHVsQBoqNY5tZ1mxE2TyD2mfq/T1VYVb5SIEzzRPUmJsJ/K48mVvudMIJdhHjrPYgbgk6GQqNV7pcJkgEk5Y3nLPWO5U9QgwMwMGHSAZvAEiwjtooi36jIdJ1OonMdNR+gXPKRtFFN7nEctibjcA2keouFWLOoGrWvIMwAZDtjHb8q6aQjKDbaSZN5sfMG3dMgAybS7NJgGQZi0SPfXzWbZokVq1Mk/1GwjLm5Tz6jeG7n0SuYMzmgau/+pGo1jy/G7gAByiwLo0JkzmgDcCdRKj0y9ZtMzFrAm97fdQpEtFYskX3iYtygttbSR/07Ku7qReIOuti4C2kAEdVK8mGk7GDlN73iTG0WVDFtc0u9I8Rlw3P8ouZ8/a6lZRolZRsJnwyel++hJlaPCfiGtRgHnp3s6bQLgO1H3Cx2uJJaLEWAIAsCdZggaj1RBIJklwHhi5fBIcNtA4EaeUq8ZOL4KuKkuT0rhPGKWIbNN1x4mnxD0/VaC8lp1nMIcwlpZcFtzaAW9d9Z2jou4+HviVtWGVSG1NAdGvPboey7cWdS4fc5Z4q5R0SEIXQYghCEAIQhACEIQAhCEAIQhACEIQAhCEA0oQUIByEJr3QJQEWJqwqc9SQNL6m+w7pKlS99Tp+/ROaLWOYt5rxN5gB2nRcOSe5nTGO1EeKzCcjQTEz3FvUgKviDpAGYloeQNOxi48/8J1SvGYzmIPh0DbHTrcxITSzxQCTvczOuU+8hc8nbdG0VXcrxygQamZ2t2iNOYjVGQTDZaYgC1uaJy+5U9SCZ0kXDstmjUi3aVA95loaJuQXEcw67QNuyxfH5+M1XJGDN/DDpgzcCRPY+fRVnBoItADi4Enc/wB/axUtTmzNIcM0gu1bawd0HkoKpi/MS7JItaGwXOBMQQFBYibW8VgXMOYNEWfEkd97qNgANhu15uctxOdhO8mCparhmdEatd9QvGYExrt6TZUq9TJM5QHODNNSRFyDfmEbayhBFUbI8MySHSbRMEgGYsfsfWCu7nAmXBpcTdrA0GCY0uLCe/VODi4hrWt+WYt0dORzXfzaW3OVSupAtiBAJaWbkNLjy9et5/KsmQzOYGh5Ox0u2CIkO136/wDdWaIOUuIBO4GhAb/MTva+luyrVTlIgtDmgXN3ZAAXdIiRfS/omBpNoMODZcSIytIAAj1N9TZaIoOxhOUwQDMyTIAvYkR02091VquGzhqHE/0xM/qnnKGxlDebMBE3IiAPONOo8lXqnmIBk6uuYFrAWvZWIPRvg/4g+c35VX/VaLE/W3r/ALhv79V0y8TweIdTqNewFrm8wPeQfUXuvXeB8TbiKLajYvZwH0uGo/e0LuwZdyp9zlyw2u0X0IQtzEEIQgBCEIAQhCAEIQgBCEIAQhCAahBQgHKti36D1VlZ2Oqc3p22vv8AsSss0qiXxq2QB14ki+kWNiSP8+SdiKctEAd7mAQRB6xZV5AIjmzWudjLiXdP1kej6rS4gG7XWj+mBzB0bdO64HymdXlDxrzC4MgTciY1TQBoJidSbzEmCb76dk1rjAEBu2t8sxE67g+ZQ5hMzYDl6iM1jPWAfsqt+ESl7kb3bujLPMCGyBAiwmevqqzQ7QwQKkONhAAs6euntCtU3dIuIIIPjaLW6afsqKs8vnXLlzWANiOkXM7b+iyq/JqnRXc7LJMsbm3Jl2axBET0gKoyCQWkknLzAaiScxjQEDKfJW6tPNYgiQ1zCTDi4AnTYiDZVabi4sLQWjmBaARDgDlJOobAjzI8lO0biJ1ZhBcGyXNNz9TG2zHpmIsImyrtpA1CwmQ5oqC0BjNiR1JMk6mFd+YJcRBc1kQSIBnM0EiwvJBAmBNt86o97mjMfluAk5cuWW6AdWkbbQUaCY9z8sHQkGdCdRDrCJygm0ahRHF88gGHOdlgWy5buJ21MeXdUsRXYczg7ne2Gl0loGQiGiNDm97JMrhLaeUOyguAbq4RrGgPTqVCBECQ75YaMrWm5c0klosCOkx9lWF3BzuYakknUAuEtFp5gLWOqsVaWQGXw1sluV0udLZym1wDJnyUDixpaHOAa76ScznXhvNNhvbsrohkDKTaf0uvzS5whstzHS8ydBcHpqosSDu4XjlIiAIEWPUb9gpW1BlGURz5nAm/LZ24kxlnzChrNkGWt6weW1jJIAI372ViBtToTGh++k+f6Lrv4d4+K7qejXtsOj2T6aZlyBeACcwANxF7EeIiLH+6vcKxrqVanUmA1wcRvFsw6ixI9VbHLbJMrONxaPZkJAUq9Q4AQhCAEIQgBCEIAQhCAEIQgBCEIBpQgoQDlk8QI5p0voJJgSRpaw9VrLKxdXLJOgEm2wIn8rDUftNcXczMZVglpdkJGrQXVCbWDWiSNW6Wyp2EDnlwNMtIMQ54eS0ADM5oPLIJEi431WP8V4x1NoayWmo9tLM3/U+UGuJIPmQZGzhuqvD+D5XZ5/4gOY3JIjo7X091wSkk+TZukdY5sgQNSM4MXGhHmJ+w8k17JlzpaAHgiIltgDHXRPqAB2hu9sRNnlpbOloaB7qGAA4O1AOUOLhykhl3d8ojzVpRolSJ6rze5Ec0k8osBtrb7qniKtnHOJAJk5pAgGT3Ez6gKbGNBMFw1kNmZJa4Bp2AnT/aqLwzmEh5cSCDIl0NlutiSxu3VUk2i8aGurAZXNcS3JlY10CS3eSbElwUA+aQQ4AEsseUjOXHQTcZSNeiWpVtma5zWw4hxAyCSMxJi5vabW7KCq8APLnA/MYGi45jEEt1IA28yVHJbgjxxDmOz3a1hzCQQHtIicrZmLyLCNNFlMw4aGi8NL3udZoa1zC2AXEfTvfXYQtWoG55zAO5Hn6Q4OlgDgeoBjuSYWUeRri5zWFsc0TlBeS4TABkQAO2qNKyUxMZTY1rcoJgBtMZhBnRwAN4bH3UVZ0fLywx+Y+LKXElpDQ5wHQT1NrpKZY+oSGE5T8xjRHMRBzXPSBcjRS4Y5Xc4LHPk5RkkO+p07GG62seqUSNwlCHcj2kNBaQ2JAJI5hE2Mew6KvWoGACIygkQATOaXAgEg5jcNGgCs4qpOpfu5oLtbWbAIJbAJjedTosqrUBAylzi8Z25n5ZAcLAajQ+gM6pSBYyS0mImXOa4iegZYnKDqbKm+oBYkZvGb5gbwQ2dL6eY8kVmtipkzHM4i/hkG9ztYCdgISOqAHKCYuIERoCS2BIiZA7I2SoiOqEam4mS6AT5gCC2PwE1wkzN520sb2PqEU3aABronT6c0xr2SES3aZk7GYkHL1/uq2W2ntPAn5sNRP/ALbf+kBXll/DDpwlEj+Qe+/3Wm5wGphexF+lM8uS5FQuf4h8SBhIa0EdSfvC5H4n+Jq7mH5dRzNxl5fSRf7rjn9QwxdLlmr02RR3NcHpyFn/AA/xAV8PSqh2bMwSdOYCHCPOVoLtTtWjAEIQpAIQhACEIQAhCEAhSJShAKs3EeLTl+q02kR+vstJU8SLkfu6yyq0Xg+TkONYIvpVGugupPLmG1qeW0DURDfRS8KxDHBoa4S85nybgTJgeei2qjnAzYRcnK5wLZi2UiDIAIv16qLD4QUgXNZTLwDBYwA5SbC1yBqTqTI6ri6SZrJiOqWcDykj5rheQHh4a3sbfZI6rcyGiKjoJ6NAOYk2tr5tSYcEVGS2HZWPqTc5y3I0Ax9IDiT1I6oo1Za0kmA1xuSc7cpBL5sL3UssivjKTfluY54AEVA6MxDWnmuPFqRfeVDUohpqGneqSXDPytlziByi5uTE6q21/gYdXB8WBYQNyNcpA2UBcyoHTmbM3ygZWMykSemhE3WDj7V+f9NUym+joRlecgFQy7wiZyUrB0wQCSPCqRph7qj8t3BrGHMTTdTc4BrhaxAE5RE281dxgGcuBdAc2A1p8Lab6Ya0jUlznC/QqvRpNFSHkue97XhsB3yzYgGDAIAAF9Jtunwy3yQY6g5zn5HMpuL2io5zmuLG0wQ3K0WDubNB0lVw4iqWw43ho1IaBetVf1cc0DoLaqbE1RlILC+QQ5jIz3LmEvdqS4NkWHh8lBxIOLixsgvcMx5SGhgkMMGWggG5k8xnojJRSZXFNrZJL3lmR7mxzO5szm20LG++uqiLorhwYS4saC51mUw6zjI3EOi+hspqrsoPy87mZS5gaIGsAAGS4m/NN7noquOqGSA85mBrIvla91sxmZUWWURa1U6tDpaDTY0vgODS4FxGpOsTtCz8RWyw0loDQGtaSIaL3zbDfrrupsS90tnNaQRA/wCJDQM3kXH7FNzG+U+B2wAB5YyfnUqrZdRIMUQGydJJBuReeYHQSSLb3sn1KkGA5wLpcW6nLAbAI8N5dOyWqDmBk5iGwJkBxaRLto/WCkqVHOYfrBLgANC2LAnqf3oqtl0htTyLjG5AdLTrbYTql0Ei24vM9Pz+E18jUNE9p3J/EhJhWF7mxMuIi2pNvTyVU7ZaSpHsvw2z5eDozaKYcfI836rH4nii8F182w2AWvxWsKdIUm6lob5NAg++nusgzEa2Wv1DJ2xJ9l/k5dJCv1H7nNcSeYBWHiHzZdLxSjyzt1XPVWWXkx4Z6uaKnjO0/hViZw9WmT/p1TA6NcAR9wV268y/hfXLcVWp2h1MPJm4LXZRA3nMZ8gvTV9PpJbsSPm5qpAkJhKsvjdU5SB0krXLkWODkxjhvkohV4y0GBfYHqewVjAcQbVkAjMIJaDJAMwfsfZeeYzHGVn4DipoYulXnlnJU/5bjBnyMH0Xk4fqUpZEpdjt1Gj6cbR6+hIClXtHnghCEAhQgoQCqrjacxYHaDoe07eatJHBVkrVEp0zKxBFgZ3iziAY0LW+Ly9lWqtdmEZ84I0IFJxa1urReL6XN/VW67DuS0HlIAPUAEQZECfdNMEEl9oNyYAb16O3MlcrRsQS7KSwyIiCRMmXEk66EAAHcKs2uZy5WtY1jXkuBLmy4zLnTEgHvdT0iGtLeQa5GRLSGhuRxdGojX8woMUWkbPLmw2SHCoLEm3KJmPZZy55RZEJqZsrmZjzsJa6RkpO8IDQYtAme5VfC1ecAvJyZs7QbEkyGyBBIgNiel9k7EkwWkNBcBns7LqQ0l5tl0kawmVcPZuYFrYe+oWEBk5mvcbgmJaCI1usnzyaIhrMc2KdN+R4LqgbrmBfAa6RaWyY6wocQXM+Y9tMZhn+U20luVoLgBfqY1PZSPqtLzWdTLSX08hBBc+xAMbANmfIxsVT4hGHgUw0nOXy5xsX8r472cMqzm6VmiJWUKkGX8xY1skWDvEXkDV1wItEHqquKwVNtItDnG0OgmXXDnuJFy8wb+gTjjw9s/hQufK8x6nJJ8HfixQlGzNrMcM7y1pqWbSaATlY11i4f/H7qGoQKwEEuIAJG8DxOGw1I8laq0GnOOclxa43tyycrT1N5AVM1nOY9wDwS0wMsRlAGWBcGTp/SV1qaatGbjTpld8iWgO5Wzm1JixFxqYlK5pkQZhwzf0/U7pNiPdI4Oy3JAcwk3OZrgba3Mi8KF1UXJaJbBkAkluhE7mL26DopsttHgm7pY6CC0zcXMyYiA0mFG+pl38BgxYG4LuUWv8AvVR4l2UEDKJOW0i2rb7m5lAbUqPPy6YkzrItbUm3soJSIatQAcunXpcmT37rX+EiPnsqEEtYc0DQuAlt+maPZTYD4TzHNUfDR0t6LebRpU4ayw7/AJWbzqCuJPT3elmzhsQXEueQXEyTt2AHTZXKRBkEwdr2jsVi0KwCmc/dYrVe/Inh5pcB8R+ERpA/suSrroOK4mW3On4XO1yspz3ZG0dOOFY6Zq/w1E4+praifK72i69TXlv8L6c42s69qUdrvC9SX0eg/hR87qP5GISsrFAuk/Y/hWcfiPpHqeip/ME3PkO53VdVkUvSWwwa9RwnHcMWVCFhYqnII20XafFLQSDuuUeF4iSjNpHsy/UxKz0j4F4j87B05cC9gNN/UFpIE+bYPqugXmf8NsVkxdalNqjA4f7m/wCCfZemL6PTZN+NP+x4GSO2VAhCFuUEJQkchAOQhCAqY3DB1+3cd9R5BZtRgdDSTcAS0MMFpmDa0z5eW+6s/GUTI/lmTvIg2G4IIBWGWF8mkJeDLdiC48rg1xdABDczaYMFokQCSPCTsqVfFwWmzQ1ziMstAAdl+WWiC6QHEHSWzdaOIaYAa4t0mCM58yR6XhVn1A6TmBGYNdLuQWmzg0F94touZ2bIaHFwyvmoDqHNblIBnML6wQJ7KKmctQWbmLA1oJu5jTPKwyRYkXOuqGUstzkHJD3AwwA1CXggmdzFt1JV5ibkubyutA0uJdqIINuihkoq1WUpDQ1wc0y0CYHLmi30kSLdwEDCNNOm75bKji0ySXBgJIOkSXEkm/8AKUpqSSGua57NnsAcDmkQLCALSPNWsHL2cx+YC4xlLYguaNBuMzhN/D3VNsW+UW8HEtoGi91F2rYg9WuAcD91YY5a/wAU4ACKzRLhZ+suZeTH9J36FYlN68rNi2So79Lk4pjcWwSHCZAOhhwkQSOhjfVVxzOBD7CBDyZ8QmSNbdVo5rKhiMJJkGD9is9zj2Z2qMZdxo4XIgvb1Jggk5s0W2AtqpKfBJIzVCRJMRAvsmBlRut/K6tUMVsQR+9ln1siLdGHgkwvBadMyAXHq4z5WNhGllctcRJ6d+kKOhiJEfvzC0+H0gWvLskWBc7pBMCLz5KsVLJKrK5X04NmK/i4dyRlIGkg2PcWnX2ULqsq3xbhjSwVKd3tAHR1RxddmQ7ht7bgrJp1ZAIuul4dvJxafM72s1sHWkhpt06Ht5q/iMRAgm6wC+RCV1V2kz+Y81jLFt/ad0Wm/UWK9SVnYoq1T5rfsf4V8cGpxL3Zp0ymB7hZxVGmSSqkW/4UUROJqm3haDNouSPsF2eO4q0Ahl3ddh6rjcCWUmhjGwNoG/U9T3K0KbrEkSehNl6eLXNYljhx8nky0fq3TLL8TO0dbzPukFUd/f8Aso34trWyQJ7H7dll8R4jmNrDosJvzdm0cd8UR8arTbZYTyp61UlVXrKCd2dLpRom+Gq2XiGHIOWSWGdw4ER6/lexrxXg7f8A1uF/5re269qXvfT29j/qeBqV6wQhC7znGuQhyEA5CEIASEJUIDOxWDIBy6awAJ1Biellm1QSSYzHSLkX2ymAPMzoujTKlJp1A/fdZSxJl1OjmXPJcMpk5ocYJHk0xEA9emyqOxHjkkgAiTBeBppGYkkzBtEet7jNak0HKC49B4Z9Vhu4pTPimmQdwY23br6rmnBo2i0y66oYJDmiQWtfcuAiZgg7xy7hW+DvOUjlBYRmyggZtXNAgRJn3WG/ilKHA1W36Efjy6qXh/GqbXgfMaA4ZSQ4WOzpn8rK6ZpTo3cYwmRsYsZdI6AEmZBjay4riuC+S+W3ovvTPT+g9x+F29ZzeV5gAQG5QJ5nCADMD/Kq4vBsqU/llkAyXXnIb7tmIcB0AgLPNi3loS28nHU3p4gqrXYaT3U3m4JAds4bEekW7p4qLypRo9XFkUkWISioVAHpcyxaOhFhrh0XQcCP/DeW2MxIJDrgAQBrrp381y+dafBcbkdlJABjUcsyLHoCPYgLTTSUcibM9TByxNI6B7CWhxdIa4HMQ1pIg7PgBwMXB/WeR+IcD8p5qN/03HmAizjEvDRo0kxoL+a7doJcRGYWEy0iSbxFwRe95nyVLEtzMcXAOpRBc4gk0z/qF1iRpECNR6etOFxp/n+jx06do4RrlIHfv9+6XiWAdh35SczCJY7SRoQQbhwKha9cEo0z0cWTeidrlPSrwqrXozqjRsaIxaDjDe6zw5ODlCiC07EEqGo9MJTHFTtoiwc5RVHWSlyq132VoozyTpGn8I0w/iFAR4S5/sx36wvYV5x/C3hBc5+LeIF2Uv8A9O8tp7lejr3NFBxx8+WeHmlulYIQhdhiNchI9CAehCEAIQmudCAVzoVWu6fJOcUwoClVwQKoYjgjXbLchIVVxTLKTRx2K+FWnYLKr/BLD9I9l6IQmlqo8SNFlZyXBcJVw4FO7qQs0G5Zp4Z2tpttG+o8SZgESTBaLXBmSRe2+/31iwKOpRBEEKksCa4JWU57ieHa9oFQF282BAB5iC2wIkdNN7hcpXwdSkSP9RoE5mi4bJuW67aiy7zFYZsdumv/AH8lQqOvZzQZkSO9wRMxEb6+y4c+nvudOLLXKONZWndOFVanEeEU3kls03OMgtiAe7YAg2Kx/wDwFZpjld0vE/oN9SvOngaO6Gp9yV1RJ85VqlVzfEx42u0x7qN2JHf2K53A6FqYHXcB4sSMhNxoTu3e+tv7dFsfNDnTJc6C4TlBiAA2dReZ136rzRuNe0ywOkXBAK6jhXxVQJAqvFKod3FrZJtE3jU3sbr0NLkk1tkcGoUHJyibmMwbKjMj2mOckxJBJzENe4zOa8xGgXEYzDPokB92uEsfBAc06WN2nsV3DjabBxuIAcYmYnQ2Ow996eLa1zSHNaWEkuEZWkyTMxJ876zstsuJS7GMJNO0cgxyfmUuJ4O9olknq06g3MB0AOsFRFfY2PQ6rjcGu52RzryWc6UPVY1EmdVo16qZb+cmuqqoXqN+JAuSIUpWUllSLTqiZgsDUxVUUaQkm7js1swST0um8NwFbEvDaTSG6OqOkMA69z2C9W+F+CUcKyGCXkD5jz4nHfyE3hdmn0rm7fY4M+os1eFYFtCiyk3RjQ2evU+plW0gKVeykkqR57dghCFIGPQlchAOQhCARxhQuKc4phCkgaSkToTS1AISmlPhNhCRqSE+EkIBsJpanohQSVa2FlZeM4XK3imFVcbLKVHDY3gT/pc4eRICx8VwvEjSo72b/ZemuYFE6gOio8KZdZWjyWvgMZeKrx5Af2VSpwPFv1q1j5OI/EL2I4VvRKMOOip0EW6p5DT+Cq7/ABOef9znH8laWF/h2PqPsF6cKQThTVliiiOozicDwZ+GEUi8j+VxlnoNvSE93EnAkVKZAOpZf1v/AJXZOohVa/Dw7ZVlhTLRyUcfW4vQtLiIM3Drk9ZF9FRr46gda1M9AXAHoBDiYAHRdNi/h1rtlj4n4RB+lYvTmiyIwMS/CbVmAxtUaLz0iBbss6tjcO23/iHO/wBrJ+4suhf8Gj+X7IZ8HR9Kp9ovYh5Ecscex1msqu/3EN+wlaHDcQWmTSpuGsOBMepldNh/hSOy1cL8PMbqJWsNKl4KPKg4HxQVLBpaRtFvQiy6zCA7rKw+GDdAtHDvhdajRg2atMqRVqT1O0qSo5CEIBrkIKEA5I4oQgIykQhWIGlIQhCAE1CEAialQgABIUIUEiJIQhANLU3KhCAMqMqEKCyFypcqEIgxYSQhCEDSmOahCkEZYE3IEIUkCZEuRCFAFDU4IQhJYw7rq416EIQSByXMhCgDXOSIQgP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21506" name="Picture 2" descr="C:\Users\Angeles de la Mora\Desktop\Traducciones VO\Tren de semillas\sandia semilla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2" r="19268"/>
          <a:stretch/>
        </p:blipFill>
        <p:spPr bwMode="auto">
          <a:xfrm>
            <a:off x="10081046" y="1998118"/>
            <a:ext cx="1964450" cy="230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Angeles de la Mora\Desktop\Traducciones VO\Tren de semillas\sandia planta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5" r="26476"/>
          <a:stretch/>
        </p:blipFill>
        <p:spPr bwMode="auto">
          <a:xfrm>
            <a:off x="2448198" y="1998117"/>
            <a:ext cx="2598277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http://2.bp.blogspot.com/_OI_FFJA088A/THstnzQtBVI/AAAAAAAAAEw/-eGn6lfjIdg/s320/Planta+Sandia+8-28-2010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6" r="11742"/>
          <a:stretch/>
        </p:blipFill>
        <p:spPr bwMode="auto">
          <a:xfrm>
            <a:off x="143942" y="1998118"/>
            <a:ext cx="2179369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5" t="6100" r="13873"/>
          <a:stretch/>
        </p:blipFill>
        <p:spPr bwMode="auto">
          <a:xfrm>
            <a:off x="5184502" y="1998118"/>
            <a:ext cx="2213797" cy="2304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 descr="http://macarro.blogia.com/upload/20080806122322-sandia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750" y="1943928"/>
            <a:ext cx="2619375" cy="235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107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60375" y="5022453"/>
            <a:ext cx="11041435" cy="1656184"/>
          </a:xfrm>
          <a:ln w="3175">
            <a:noFill/>
          </a:ln>
        </p:spPr>
        <p:txBody>
          <a:bodyPr>
            <a:no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Polinización cruzada.</a:t>
            </a:r>
            <a:endParaRPr lang="es-MX" sz="700" dirty="0" smtClean="0">
              <a:solidFill>
                <a:schemeClr val="tx1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La obtención de semilla , dejar secar la flor completamente.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Separar las semillas en forma de media luna y quitar la basura.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Almacenarlas en frascos herméticos, en un lugar fresco y seco.</a:t>
            </a:r>
          </a:p>
        </p:txBody>
      </p:sp>
      <p:sp>
        <p:nvSpPr>
          <p:cNvPr id="13" name="2 Subtítulo"/>
          <p:cNvSpPr txBox="1">
            <a:spLocks/>
          </p:cNvSpPr>
          <p:nvPr/>
        </p:nvSpPr>
        <p:spPr>
          <a:xfrm>
            <a:off x="569260" y="4302373"/>
            <a:ext cx="3181814" cy="306597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Planta</a:t>
            </a:r>
            <a:endParaRPr lang="es-MX" sz="2100" dirty="0">
              <a:solidFill>
                <a:schemeClr val="tx1"/>
              </a:solidFill>
            </a:endParaRPr>
          </a:p>
        </p:txBody>
      </p:sp>
      <p:sp>
        <p:nvSpPr>
          <p:cNvPr id="10" name="2 Subtítulo"/>
          <p:cNvSpPr txBox="1">
            <a:spLocks/>
          </p:cNvSpPr>
          <p:nvPr/>
        </p:nvSpPr>
        <p:spPr>
          <a:xfrm>
            <a:off x="3063381" y="1331884"/>
            <a:ext cx="2265137" cy="378201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MX" sz="1800" i="1" dirty="0" err="1" smtClean="0">
                <a:solidFill>
                  <a:schemeClr val="tx1"/>
                </a:solidFill>
              </a:rPr>
              <a:t>Calendula</a:t>
            </a:r>
            <a:r>
              <a:rPr lang="es-MX" sz="1800" i="1" dirty="0" smtClean="0">
                <a:solidFill>
                  <a:schemeClr val="tx1"/>
                </a:solidFill>
              </a:rPr>
              <a:t> </a:t>
            </a:r>
            <a:r>
              <a:rPr lang="es-MX" sz="1800" i="1" dirty="0" err="1" smtClean="0">
                <a:solidFill>
                  <a:schemeClr val="tx1"/>
                </a:solidFill>
              </a:rPr>
              <a:t>officinalis</a:t>
            </a:r>
            <a:endParaRPr lang="es-MX" sz="1800" i="1" dirty="0">
              <a:solidFill>
                <a:schemeClr val="tx1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2160166" y="63244"/>
            <a:ext cx="3240360" cy="1463538"/>
          </a:xfrm>
          <a:prstGeom prst="rect">
            <a:avLst/>
          </a:prstGeom>
        </p:spPr>
        <p:txBody>
          <a:bodyPr wrap="square" lIns="108265" tIns="54132" rIns="108265" bIns="54132">
            <a:spAutoFit/>
          </a:bodyPr>
          <a:lstStyle/>
          <a:p>
            <a:r>
              <a:rPr lang="es-MX" sz="8800" dirty="0" smtClean="0">
                <a:latin typeface="Sunday"/>
                <a:ea typeface="Calibri"/>
                <a:cs typeface="Times New Roman"/>
              </a:rPr>
              <a:t>C</a:t>
            </a:r>
            <a:r>
              <a:rPr lang="es-MX" sz="4000" dirty="0" smtClean="0">
                <a:latin typeface="Sunday"/>
                <a:ea typeface="Calibri"/>
                <a:cs typeface="Times New Roman"/>
              </a:rPr>
              <a:t>aléndula</a:t>
            </a:r>
            <a:endParaRPr lang="es-MX" sz="4000" dirty="0">
              <a:ea typeface="Calibri"/>
              <a:cs typeface="Times New Roman"/>
            </a:endParaRPr>
          </a:p>
        </p:txBody>
      </p:sp>
      <p:sp>
        <p:nvSpPr>
          <p:cNvPr id="14" name="AutoShape 2" descr="https://files.slack.com/files-pri/T02QAQEJE-F04HKNSL7/logo_nuevo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028" name="Picture 4" descr="C:\Users\Angeles de la Mora\Desktop\logo_nuev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0966" y="398246"/>
            <a:ext cx="2383318" cy="123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2 Subtítulo"/>
          <p:cNvSpPr txBox="1">
            <a:spLocks/>
          </p:cNvSpPr>
          <p:nvPr/>
        </p:nvSpPr>
        <p:spPr>
          <a:xfrm>
            <a:off x="6480646" y="6678637"/>
            <a:ext cx="5184576" cy="720080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MX" sz="2000" dirty="0" smtClean="0">
                <a:solidFill>
                  <a:schemeClr val="tx1"/>
                </a:solidFill>
                <a:latin typeface="Sunday" pitchFamily="50" charset="0"/>
              </a:rPr>
              <a:t>Familia: </a:t>
            </a:r>
            <a:r>
              <a:rPr lang="es-MX" sz="4000" dirty="0" err="1" smtClean="0">
                <a:solidFill>
                  <a:schemeClr val="tx1"/>
                </a:solidFill>
                <a:latin typeface="Sunday" pitchFamily="50" charset="0"/>
              </a:rPr>
              <a:t>asteracea</a:t>
            </a:r>
            <a:endParaRPr lang="es-MX" sz="4000" dirty="0">
              <a:solidFill>
                <a:schemeClr val="tx1"/>
              </a:solidFill>
              <a:latin typeface="Sunday" pitchFamily="50" charset="0"/>
            </a:endParaRPr>
          </a:p>
        </p:txBody>
      </p:sp>
      <p:sp>
        <p:nvSpPr>
          <p:cNvPr id="20" name="2 Subtítulo"/>
          <p:cNvSpPr txBox="1">
            <a:spLocks/>
          </p:cNvSpPr>
          <p:nvPr/>
        </p:nvSpPr>
        <p:spPr>
          <a:xfrm>
            <a:off x="3823569" y="4283809"/>
            <a:ext cx="2873101" cy="378605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Floración</a:t>
            </a:r>
            <a:endParaRPr lang="es-MX" sz="2100" dirty="0">
              <a:solidFill>
                <a:schemeClr val="tx1"/>
              </a:solidFill>
            </a:endParaRPr>
          </a:p>
        </p:txBody>
      </p:sp>
      <p:sp>
        <p:nvSpPr>
          <p:cNvPr id="23" name="2 Subtítulo"/>
          <p:cNvSpPr txBox="1">
            <a:spLocks/>
          </p:cNvSpPr>
          <p:nvPr/>
        </p:nvSpPr>
        <p:spPr>
          <a:xfrm>
            <a:off x="9908928" y="4257086"/>
            <a:ext cx="2070643" cy="432049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Semilla</a:t>
            </a:r>
            <a:endParaRPr lang="es-MX" sz="2100" dirty="0">
              <a:solidFill>
                <a:schemeClr val="tx1"/>
              </a:solidFill>
            </a:endParaRPr>
          </a:p>
        </p:txBody>
      </p:sp>
      <p:sp>
        <p:nvSpPr>
          <p:cNvPr id="25" name="2 Subtítulo"/>
          <p:cNvSpPr txBox="1">
            <a:spLocks/>
          </p:cNvSpPr>
          <p:nvPr/>
        </p:nvSpPr>
        <p:spPr>
          <a:xfrm>
            <a:off x="6776580" y="4283809"/>
            <a:ext cx="2728401" cy="378605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Flores seca</a:t>
            </a:r>
            <a:endParaRPr lang="es-MX" sz="2100" dirty="0">
              <a:solidFill>
                <a:schemeClr val="tx1"/>
              </a:solidFill>
            </a:endParaRPr>
          </a:p>
        </p:txBody>
      </p:sp>
      <p:pic>
        <p:nvPicPr>
          <p:cNvPr id="9218" name="Picture 2" descr="C:\Users\Angeles de la Mora\Desktop\Traducciones VO\Tren de semillas\calendula semill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581" y="1817152"/>
            <a:ext cx="2728401" cy="248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Angeles de la Mora\Desktop\Traducciones VO\Tren de semillas\calendula plant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4"/>
          <a:stretch/>
        </p:blipFill>
        <p:spPr bwMode="auto">
          <a:xfrm>
            <a:off x="3888358" y="1817153"/>
            <a:ext cx="2765089" cy="2485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alendula_seedling_350.jpg (350×267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91" y="1817152"/>
            <a:ext cx="3257782" cy="2485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0" t="8088" r="21038" b="5158"/>
          <a:stretch/>
        </p:blipFill>
        <p:spPr bwMode="auto">
          <a:xfrm>
            <a:off x="9570193" y="1880194"/>
            <a:ext cx="2455069" cy="2422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 descr="C:\Users\Angeles de la Mora\Desktop\Marco de hojas\Asteracea arrib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766" y="6606629"/>
            <a:ext cx="2696282" cy="111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C:\Users\Angeles de la Mora\Desktop\Marco de hojas\Asteracea abajo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8958" y="6838725"/>
            <a:ext cx="2550915" cy="776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0804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C:\Users\Angeles de la Mora\Desktop\Marco de hojas\Lilacea arrib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679" y="6586537"/>
            <a:ext cx="2193559" cy="904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Angeles de la Mora\Desktop\Marco de hojas\Lilacea abaj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1593" y="6678637"/>
            <a:ext cx="2427645" cy="1000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60375" y="5022453"/>
            <a:ext cx="11041435" cy="2016224"/>
          </a:xfrm>
          <a:ln w="3175">
            <a:noFill/>
          </a:ln>
        </p:spPr>
        <p:txBody>
          <a:bodyPr>
            <a:no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Reproducción asexual, por bulbo. Este se divide para crear una nueva planta</a:t>
            </a:r>
            <a:endParaRPr lang="es-MX" sz="700" dirty="0" smtClean="0">
              <a:solidFill>
                <a:schemeClr val="tx1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Esperar la madurez completa de la planta, comenzará a tomar una coloración café.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Cosechar el ajo y dejarlo curar en un lugar fresco y seco.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Elegir los ajos que tengan el mejor tamaño y descartar las enfermas.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Se puede trenzar el ajo para su almacenamiento. </a:t>
            </a:r>
          </a:p>
        </p:txBody>
      </p:sp>
      <p:sp>
        <p:nvSpPr>
          <p:cNvPr id="11" name="2 Subtítulo"/>
          <p:cNvSpPr txBox="1">
            <a:spLocks/>
          </p:cNvSpPr>
          <p:nvPr/>
        </p:nvSpPr>
        <p:spPr>
          <a:xfrm>
            <a:off x="8856910" y="4158357"/>
            <a:ext cx="2644900" cy="276160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Fase comestible (semilla)</a:t>
            </a:r>
            <a:endParaRPr lang="es-MX" sz="2100" dirty="0">
              <a:solidFill>
                <a:schemeClr val="tx1"/>
              </a:solidFill>
            </a:endParaRPr>
          </a:p>
        </p:txBody>
      </p:sp>
      <p:sp>
        <p:nvSpPr>
          <p:cNvPr id="12" name="2 Subtítulo"/>
          <p:cNvSpPr txBox="1">
            <a:spLocks/>
          </p:cNvSpPr>
          <p:nvPr/>
        </p:nvSpPr>
        <p:spPr>
          <a:xfrm>
            <a:off x="5904582" y="4158357"/>
            <a:ext cx="2880320" cy="401029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>
                <a:solidFill>
                  <a:schemeClr val="tx1"/>
                </a:solidFill>
              </a:rPr>
              <a:t>P</a:t>
            </a:r>
            <a:r>
              <a:rPr lang="es-MX" sz="2100" dirty="0" smtClean="0">
                <a:solidFill>
                  <a:schemeClr val="tx1"/>
                </a:solidFill>
              </a:rPr>
              <a:t>lanta</a:t>
            </a:r>
            <a:endParaRPr lang="es-MX" sz="2100" dirty="0">
              <a:solidFill>
                <a:schemeClr val="tx1"/>
              </a:solidFill>
            </a:endParaRPr>
          </a:p>
        </p:txBody>
      </p:sp>
      <p:sp>
        <p:nvSpPr>
          <p:cNvPr id="13" name="2 Subtítulo"/>
          <p:cNvSpPr txBox="1">
            <a:spLocks/>
          </p:cNvSpPr>
          <p:nvPr/>
        </p:nvSpPr>
        <p:spPr>
          <a:xfrm>
            <a:off x="3384302" y="4158356"/>
            <a:ext cx="2265435" cy="432049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Plántula</a:t>
            </a:r>
            <a:endParaRPr lang="es-MX" sz="2100" dirty="0">
              <a:solidFill>
                <a:schemeClr val="tx1"/>
              </a:solidFill>
            </a:endParaRPr>
          </a:p>
          <a:p>
            <a:endParaRPr lang="es-MX" sz="2100" dirty="0">
              <a:solidFill>
                <a:schemeClr val="tx1"/>
              </a:solidFill>
            </a:endParaRPr>
          </a:p>
        </p:txBody>
      </p:sp>
      <p:sp>
        <p:nvSpPr>
          <p:cNvPr id="10" name="2 Subtítulo"/>
          <p:cNvSpPr txBox="1">
            <a:spLocks/>
          </p:cNvSpPr>
          <p:nvPr/>
        </p:nvSpPr>
        <p:spPr>
          <a:xfrm>
            <a:off x="2376190" y="1331884"/>
            <a:ext cx="2265137" cy="378201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MX" sz="1800" i="1" dirty="0" err="1" smtClean="0">
                <a:solidFill>
                  <a:schemeClr val="tx1"/>
                </a:solidFill>
              </a:rPr>
              <a:t>Allium</a:t>
            </a:r>
            <a:r>
              <a:rPr lang="es-MX" sz="1800" i="1" dirty="0" smtClean="0">
                <a:solidFill>
                  <a:schemeClr val="tx1"/>
                </a:solidFill>
              </a:rPr>
              <a:t> </a:t>
            </a:r>
            <a:r>
              <a:rPr lang="es-MX" sz="1800" i="1" dirty="0" err="1" smtClean="0">
                <a:solidFill>
                  <a:schemeClr val="tx1"/>
                </a:solidFill>
              </a:rPr>
              <a:t>sativum</a:t>
            </a:r>
            <a:endParaRPr lang="es-MX" sz="1800" i="1" dirty="0">
              <a:solidFill>
                <a:schemeClr val="tx1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2160166" y="63244"/>
            <a:ext cx="2784290" cy="1463538"/>
          </a:xfrm>
          <a:prstGeom prst="rect">
            <a:avLst/>
          </a:prstGeom>
        </p:spPr>
        <p:txBody>
          <a:bodyPr wrap="square" lIns="108265" tIns="54132" rIns="108265" bIns="54132">
            <a:spAutoFit/>
          </a:bodyPr>
          <a:lstStyle/>
          <a:p>
            <a:r>
              <a:rPr lang="es-MX" sz="8800" dirty="0" smtClean="0">
                <a:latin typeface="Sunday"/>
                <a:ea typeface="Calibri"/>
                <a:cs typeface="Times New Roman"/>
              </a:rPr>
              <a:t>A</a:t>
            </a:r>
            <a:r>
              <a:rPr lang="es-MX" sz="4000" dirty="0" smtClean="0">
                <a:latin typeface="Sunday"/>
                <a:ea typeface="Calibri"/>
                <a:cs typeface="Times New Roman"/>
              </a:rPr>
              <a:t>jo</a:t>
            </a:r>
            <a:endParaRPr lang="es-MX" sz="4000" dirty="0">
              <a:ea typeface="Calibri"/>
              <a:cs typeface="Times New Roman"/>
            </a:endParaRPr>
          </a:p>
        </p:txBody>
      </p:sp>
      <p:sp>
        <p:nvSpPr>
          <p:cNvPr id="14" name="AutoShape 2" descr="https://files.slack.com/files-pri/T02QAQEJE-F04HKNSL7/logo_nuevo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028" name="Picture 4" descr="C:\Users\Angeles de la Mora\Desktop\logo_nuev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0966" y="398246"/>
            <a:ext cx="2383318" cy="123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2 Subtítulo"/>
          <p:cNvSpPr txBox="1">
            <a:spLocks/>
          </p:cNvSpPr>
          <p:nvPr/>
        </p:nvSpPr>
        <p:spPr>
          <a:xfrm>
            <a:off x="8352854" y="6678637"/>
            <a:ext cx="3312294" cy="720080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MX" sz="2000" dirty="0" smtClean="0">
                <a:solidFill>
                  <a:schemeClr val="tx1"/>
                </a:solidFill>
                <a:latin typeface="Sunday" pitchFamily="50" charset="0"/>
              </a:rPr>
              <a:t>Familia: </a:t>
            </a:r>
            <a:r>
              <a:rPr lang="es-MX" sz="4000" dirty="0" err="1" smtClean="0">
                <a:solidFill>
                  <a:schemeClr val="tx1"/>
                </a:solidFill>
                <a:latin typeface="Sunday" pitchFamily="50" charset="0"/>
              </a:rPr>
              <a:t>Liliacea</a:t>
            </a:r>
            <a:endParaRPr lang="es-MX" sz="4000" dirty="0">
              <a:solidFill>
                <a:schemeClr val="tx1"/>
              </a:solidFill>
              <a:latin typeface="Sunday" pitchFamily="50" charset="0"/>
            </a:endParaRPr>
          </a:p>
        </p:txBody>
      </p:sp>
      <p:pic>
        <p:nvPicPr>
          <p:cNvPr id="2051" name="Picture 3" descr="C:\Users\Angeles de la Mora\Desktop\Traducciones VO\Tren de semillas\Ajo..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2"/>
          <a:stretch/>
        </p:blipFill>
        <p:spPr bwMode="auto">
          <a:xfrm>
            <a:off x="8784902" y="1854102"/>
            <a:ext cx="2677699" cy="230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ngeles de la Mora\Desktop\Traducciones VO\Tren de semillas\Ajo.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52"/>
          <a:stretch/>
        </p:blipFill>
        <p:spPr bwMode="auto">
          <a:xfrm>
            <a:off x="5904582" y="1821061"/>
            <a:ext cx="2871679" cy="2337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ngeles de la Mora\Desktop\Traducciones VO\Tren de semillas\ajo plantula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74" b="11417"/>
          <a:stretch/>
        </p:blipFill>
        <p:spPr bwMode="auto">
          <a:xfrm>
            <a:off x="3384302" y="1821062"/>
            <a:ext cx="2265435" cy="2337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2 Subtítulo"/>
          <p:cNvSpPr txBox="1">
            <a:spLocks/>
          </p:cNvSpPr>
          <p:nvPr/>
        </p:nvSpPr>
        <p:spPr>
          <a:xfrm>
            <a:off x="431974" y="4158357"/>
            <a:ext cx="2847914" cy="357788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Brote </a:t>
            </a:r>
            <a:endParaRPr lang="es-MX" sz="2100" dirty="0">
              <a:solidFill>
                <a:schemeClr val="tx1"/>
              </a:solidFill>
            </a:endParaRPr>
          </a:p>
        </p:txBody>
      </p:sp>
      <p:pic>
        <p:nvPicPr>
          <p:cNvPr id="2055" name="Picture 7" descr="http://www.gastronomiaycia.com/wp-content/uploads/2013/10/ajo_germen_quitar-680x513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29" b="89864" l="10000" r="90000">
                        <a14:backgroundMark x1="30147" y1="76413" x2="30147" y2="76413"/>
                        <a14:backgroundMark x1="34559" y1="72710" x2="56765" y2="62183"/>
                        <a14:backgroundMark x1="82059" y1="7018" x2="82059" y2="7018"/>
                        <a14:backgroundMark x1="83235" y1="7992" x2="83235" y2="60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4229"/>
          <a:stretch/>
        </p:blipFill>
        <p:spPr bwMode="auto">
          <a:xfrm>
            <a:off x="431974" y="1998117"/>
            <a:ext cx="3220252" cy="229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293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C:\Users\Angeles de la Mora\Desktop\Marco de hojas\Lilacea arrib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679" y="6586537"/>
            <a:ext cx="2193559" cy="904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Angeles de la Mora\Desktop\Marco de hojas\Lilacea abaj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1593" y="6678637"/>
            <a:ext cx="2427645" cy="1000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2 Subtítulo"/>
          <p:cNvSpPr txBox="1">
            <a:spLocks/>
          </p:cNvSpPr>
          <p:nvPr/>
        </p:nvSpPr>
        <p:spPr>
          <a:xfrm>
            <a:off x="2703341" y="1331884"/>
            <a:ext cx="2265137" cy="378201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MX" sz="1800" i="1" dirty="0" err="1" smtClean="0">
                <a:solidFill>
                  <a:schemeClr val="tx1"/>
                </a:solidFill>
              </a:rPr>
              <a:t>Allium</a:t>
            </a:r>
            <a:r>
              <a:rPr lang="es-MX" sz="1800" i="1" dirty="0" smtClean="0">
                <a:solidFill>
                  <a:schemeClr val="tx1"/>
                </a:solidFill>
              </a:rPr>
              <a:t> </a:t>
            </a:r>
            <a:r>
              <a:rPr lang="es-MX" sz="1800" i="1" dirty="0" err="1" smtClean="0">
                <a:solidFill>
                  <a:schemeClr val="tx1"/>
                </a:solidFill>
              </a:rPr>
              <a:t>ampeloprasum</a:t>
            </a:r>
            <a:endParaRPr lang="es-MX" sz="1800" i="1" dirty="0">
              <a:solidFill>
                <a:schemeClr val="tx1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2160166" y="63244"/>
            <a:ext cx="2784290" cy="1463538"/>
          </a:xfrm>
          <a:prstGeom prst="rect">
            <a:avLst/>
          </a:prstGeom>
        </p:spPr>
        <p:txBody>
          <a:bodyPr wrap="square" lIns="108265" tIns="54132" rIns="108265" bIns="54132">
            <a:spAutoFit/>
          </a:bodyPr>
          <a:lstStyle/>
          <a:p>
            <a:r>
              <a:rPr lang="es-MX" sz="8800" dirty="0" smtClean="0">
                <a:latin typeface="Sunday"/>
                <a:ea typeface="Calibri"/>
                <a:cs typeface="Times New Roman"/>
              </a:rPr>
              <a:t>P</a:t>
            </a:r>
            <a:r>
              <a:rPr lang="es-MX" sz="4000" dirty="0" smtClean="0">
                <a:latin typeface="Sunday"/>
                <a:ea typeface="Calibri"/>
                <a:cs typeface="Times New Roman"/>
              </a:rPr>
              <a:t>oro</a:t>
            </a:r>
            <a:endParaRPr lang="es-MX" sz="4000" dirty="0">
              <a:ea typeface="Calibri"/>
              <a:cs typeface="Times New Roman"/>
            </a:endParaRPr>
          </a:p>
        </p:txBody>
      </p:sp>
      <p:sp>
        <p:nvSpPr>
          <p:cNvPr id="14" name="AutoShape 2" descr="https://files.slack.com/files-pri/T02QAQEJE-F04HKNSL7/logo_nuevo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028" name="Picture 4" descr="C:\Users\Angeles de la Mora\Desktop\logo_nuev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0966" y="398246"/>
            <a:ext cx="2383318" cy="123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2 Subtítulo"/>
          <p:cNvSpPr txBox="1">
            <a:spLocks/>
          </p:cNvSpPr>
          <p:nvPr/>
        </p:nvSpPr>
        <p:spPr>
          <a:xfrm>
            <a:off x="8352854" y="6678637"/>
            <a:ext cx="3312294" cy="720080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MX" sz="2000" dirty="0" smtClean="0">
                <a:solidFill>
                  <a:schemeClr val="tx1"/>
                </a:solidFill>
                <a:latin typeface="Sunday" pitchFamily="50" charset="0"/>
              </a:rPr>
              <a:t>Familia: </a:t>
            </a:r>
            <a:r>
              <a:rPr lang="es-MX" sz="4000" dirty="0" err="1" smtClean="0">
                <a:solidFill>
                  <a:schemeClr val="tx1"/>
                </a:solidFill>
                <a:latin typeface="Sunday" pitchFamily="50" charset="0"/>
              </a:rPr>
              <a:t>Liliacea</a:t>
            </a:r>
            <a:endParaRPr lang="es-MX" sz="4000" dirty="0">
              <a:solidFill>
                <a:schemeClr val="tx1"/>
              </a:solidFill>
              <a:latin typeface="Sunday" pitchFamily="50" charset="0"/>
            </a:endParaRPr>
          </a:p>
        </p:txBody>
      </p:sp>
      <p:pic>
        <p:nvPicPr>
          <p:cNvPr id="22530" name="Picture 2" descr="C:\Users\Angeles de la Mora\Desktop\Traducciones VO\Tren de semillas\poro planta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4" t="1099" r="7571" b="-1099"/>
          <a:stretch/>
        </p:blipFill>
        <p:spPr bwMode="auto">
          <a:xfrm>
            <a:off x="215950" y="1945747"/>
            <a:ext cx="2830881" cy="2533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Angeles de la Mora\Desktop\Traducciones VO\Tren de semillas\poro flor.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1" t="6139" r="10578"/>
          <a:stretch/>
        </p:blipFill>
        <p:spPr bwMode="auto">
          <a:xfrm>
            <a:off x="7632774" y="1872095"/>
            <a:ext cx="2477387" cy="2533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C:\Users\Angeles de la Mora\Desktop\Traducciones VO\Tren de semillas\poro flor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6" r="9939"/>
          <a:stretch/>
        </p:blipFill>
        <p:spPr bwMode="auto">
          <a:xfrm>
            <a:off x="4968478" y="1872095"/>
            <a:ext cx="2533517" cy="2533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2 Subtítulo"/>
          <p:cNvSpPr txBox="1">
            <a:spLocks/>
          </p:cNvSpPr>
          <p:nvPr/>
        </p:nvSpPr>
        <p:spPr>
          <a:xfrm>
            <a:off x="460375" y="4950445"/>
            <a:ext cx="11041435" cy="1656184"/>
          </a:xfrm>
          <a:prstGeom prst="rect">
            <a:avLst/>
          </a:prstGeom>
          <a:ln w="3175">
            <a:noFill/>
          </a:ln>
        </p:spPr>
        <p:txBody>
          <a:bodyPr vert="horz" lIns="108265" tIns="54132" rIns="108265" bIns="54132" rtlCol="0">
            <a:noAutofit/>
          </a:bodyPr>
          <a:lstStyle>
            <a:lvl1pPr marL="0" indent="0" algn="ctr" defTabSz="108265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1325" indent="0" algn="ctr" defTabSz="108265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2650" indent="0" algn="ctr" defTabSz="108265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23974" indent="0" algn="ctr" defTabSz="108265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65299" indent="0" algn="ctr" defTabSz="108265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706624" indent="0" algn="ctr" defTabSz="108265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47949" indent="0" algn="ctr" defTabSz="108265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89274" indent="0" algn="ctr" defTabSz="108265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330598" indent="0" algn="ctr" defTabSz="108265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Polinización cruzada.</a:t>
            </a:r>
            <a:endParaRPr lang="es-MX" sz="700" dirty="0" smtClean="0">
              <a:solidFill>
                <a:schemeClr val="tx1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Aislamiento por variedad 1.5km.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Planta bianual, dejar secar completamente la flor y cortar cuando las semillas negras comienzan a salir.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La semilla es fácil de limpiar, solo agitar la flor seca. </a:t>
            </a:r>
          </a:p>
        </p:txBody>
      </p:sp>
      <p:sp>
        <p:nvSpPr>
          <p:cNvPr id="24" name="2 Subtítulo"/>
          <p:cNvSpPr txBox="1">
            <a:spLocks/>
          </p:cNvSpPr>
          <p:nvPr/>
        </p:nvSpPr>
        <p:spPr>
          <a:xfrm>
            <a:off x="215950" y="4355816"/>
            <a:ext cx="2808312" cy="306597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Planta </a:t>
            </a:r>
            <a:endParaRPr lang="es-MX" sz="2100" dirty="0">
              <a:solidFill>
                <a:schemeClr val="tx1"/>
              </a:solidFill>
            </a:endParaRPr>
          </a:p>
        </p:txBody>
      </p:sp>
      <p:sp>
        <p:nvSpPr>
          <p:cNvPr id="25" name="2 Subtítulo"/>
          <p:cNvSpPr txBox="1">
            <a:spLocks/>
          </p:cNvSpPr>
          <p:nvPr/>
        </p:nvSpPr>
        <p:spPr>
          <a:xfrm>
            <a:off x="2952254" y="4355816"/>
            <a:ext cx="2088232" cy="378605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Fase comestible</a:t>
            </a:r>
            <a:endParaRPr lang="es-MX" sz="2100" dirty="0">
              <a:solidFill>
                <a:schemeClr val="tx1"/>
              </a:solidFill>
            </a:endParaRPr>
          </a:p>
        </p:txBody>
      </p:sp>
      <p:sp>
        <p:nvSpPr>
          <p:cNvPr id="26" name="2 Subtítulo"/>
          <p:cNvSpPr txBox="1">
            <a:spLocks/>
          </p:cNvSpPr>
          <p:nvPr/>
        </p:nvSpPr>
        <p:spPr>
          <a:xfrm>
            <a:off x="10098635" y="4374381"/>
            <a:ext cx="2070643" cy="432049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Semilla</a:t>
            </a:r>
            <a:endParaRPr lang="es-MX" sz="2100" dirty="0">
              <a:solidFill>
                <a:schemeClr val="tx1"/>
              </a:solidFill>
            </a:endParaRPr>
          </a:p>
        </p:txBody>
      </p:sp>
      <p:sp>
        <p:nvSpPr>
          <p:cNvPr id="27" name="2 Subtítulo"/>
          <p:cNvSpPr txBox="1">
            <a:spLocks/>
          </p:cNvSpPr>
          <p:nvPr/>
        </p:nvSpPr>
        <p:spPr>
          <a:xfrm>
            <a:off x="7632773" y="4355816"/>
            <a:ext cx="2477387" cy="378605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Flores seca</a:t>
            </a:r>
            <a:endParaRPr lang="es-MX" sz="2100" dirty="0">
              <a:solidFill>
                <a:schemeClr val="tx1"/>
              </a:solidFill>
            </a:endParaRPr>
          </a:p>
        </p:txBody>
      </p:sp>
      <p:sp>
        <p:nvSpPr>
          <p:cNvPr id="28" name="2 Subtítulo"/>
          <p:cNvSpPr txBox="1">
            <a:spLocks/>
          </p:cNvSpPr>
          <p:nvPr/>
        </p:nvSpPr>
        <p:spPr>
          <a:xfrm>
            <a:off x="4968478" y="4333445"/>
            <a:ext cx="2515543" cy="400976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Floración</a:t>
            </a:r>
            <a:endParaRPr lang="es-MX" sz="2100" dirty="0">
              <a:solidFill>
                <a:schemeClr val="tx1"/>
              </a:solidFill>
            </a:endParaRPr>
          </a:p>
        </p:txBody>
      </p:sp>
      <p:pic>
        <p:nvPicPr>
          <p:cNvPr id="22534" name="Picture 6" descr="http://static1.nutridieta.com/wp-content/uploads/2009/03/puerro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270" y="1917371"/>
            <a:ext cx="1800200" cy="2488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 descr="http://www.conasi.eu/1506-large/semillas-de-puerro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9" t="24009" r="22596" b="17222"/>
          <a:stretch/>
        </p:blipFill>
        <p:spPr bwMode="auto">
          <a:xfrm>
            <a:off x="10128808" y="2358157"/>
            <a:ext cx="1916999" cy="1903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852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Angeles de la Mora\Desktop\Marco de hojas\Lamiacea abaj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8831" y="6822653"/>
            <a:ext cx="1880407" cy="77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ngeles de la Mora\Desktop\Marco de hojas\Lamilacea arrib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893" y="6650161"/>
            <a:ext cx="2165161" cy="892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60375" y="5022453"/>
            <a:ext cx="11041435" cy="1569938"/>
          </a:xfrm>
          <a:ln w="3175">
            <a:noFill/>
          </a:ln>
        </p:spPr>
        <p:txBody>
          <a:bodyPr>
            <a:no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Polinización cruzada</a:t>
            </a:r>
            <a:endParaRPr lang="es-MX" sz="700" dirty="0" smtClean="0">
              <a:solidFill>
                <a:schemeClr val="tx1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Aislamiento de variedades: 45m.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Cosechar cuando el tallo floral esté completamente seco.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Agitar o desmenuzar para liberar las semillas y soplar la paja para terminar de limpiar.</a:t>
            </a:r>
          </a:p>
        </p:txBody>
      </p:sp>
      <p:sp>
        <p:nvSpPr>
          <p:cNvPr id="11" name="2 Subtítulo"/>
          <p:cNvSpPr txBox="1">
            <a:spLocks/>
          </p:cNvSpPr>
          <p:nvPr/>
        </p:nvSpPr>
        <p:spPr>
          <a:xfrm>
            <a:off x="6192614" y="4374381"/>
            <a:ext cx="2644900" cy="420176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Floración</a:t>
            </a:r>
            <a:endParaRPr lang="es-MX" sz="2100" dirty="0">
              <a:solidFill>
                <a:schemeClr val="tx1"/>
              </a:solidFill>
            </a:endParaRPr>
          </a:p>
        </p:txBody>
      </p:sp>
      <p:sp>
        <p:nvSpPr>
          <p:cNvPr id="12" name="2 Subtítulo"/>
          <p:cNvSpPr txBox="1">
            <a:spLocks/>
          </p:cNvSpPr>
          <p:nvPr/>
        </p:nvSpPr>
        <p:spPr>
          <a:xfrm>
            <a:off x="3096270" y="4446389"/>
            <a:ext cx="2880320" cy="401029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Planta (fase comestible)</a:t>
            </a:r>
            <a:endParaRPr lang="es-MX" sz="2100" dirty="0">
              <a:solidFill>
                <a:schemeClr val="tx1"/>
              </a:solidFill>
            </a:endParaRPr>
          </a:p>
        </p:txBody>
      </p:sp>
      <p:sp>
        <p:nvSpPr>
          <p:cNvPr id="13" name="2 Subtítulo"/>
          <p:cNvSpPr txBox="1">
            <a:spLocks/>
          </p:cNvSpPr>
          <p:nvPr/>
        </p:nvSpPr>
        <p:spPr>
          <a:xfrm>
            <a:off x="575990" y="4446388"/>
            <a:ext cx="2265435" cy="432049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Plántula</a:t>
            </a:r>
            <a:endParaRPr lang="es-MX" sz="2100" dirty="0">
              <a:solidFill>
                <a:schemeClr val="tx1"/>
              </a:solidFill>
            </a:endParaRPr>
          </a:p>
          <a:p>
            <a:endParaRPr lang="es-MX" sz="2100" dirty="0">
              <a:solidFill>
                <a:schemeClr val="tx1"/>
              </a:solidFill>
            </a:endParaRPr>
          </a:p>
        </p:txBody>
      </p:sp>
      <p:sp>
        <p:nvSpPr>
          <p:cNvPr id="10" name="2 Subtítulo"/>
          <p:cNvSpPr txBox="1">
            <a:spLocks/>
          </p:cNvSpPr>
          <p:nvPr/>
        </p:nvSpPr>
        <p:spPr>
          <a:xfrm>
            <a:off x="2919365" y="1331884"/>
            <a:ext cx="2265137" cy="378201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MX" sz="1800" i="1" dirty="0" err="1" smtClean="0">
                <a:solidFill>
                  <a:schemeClr val="tx1"/>
                </a:solidFill>
              </a:rPr>
              <a:t>Ocimun</a:t>
            </a:r>
            <a:r>
              <a:rPr lang="es-MX" sz="1800" i="1" dirty="0" smtClean="0">
                <a:solidFill>
                  <a:schemeClr val="tx1"/>
                </a:solidFill>
              </a:rPr>
              <a:t> </a:t>
            </a:r>
            <a:r>
              <a:rPr lang="es-MX" sz="1800" i="1" dirty="0" err="1" smtClean="0">
                <a:solidFill>
                  <a:schemeClr val="tx1"/>
                </a:solidFill>
              </a:rPr>
              <a:t>basilicum</a:t>
            </a:r>
            <a:endParaRPr lang="es-MX" sz="1800" i="1" dirty="0">
              <a:solidFill>
                <a:schemeClr val="tx1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2160166" y="63244"/>
            <a:ext cx="3024336" cy="1463538"/>
          </a:xfrm>
          <a:prstGeom prst="rect">
            <a:avLst/>
          </a:prstGeom>
        </p:spPr>
        <p:txBody>
          <a:bodyPr wrap="square" lIns="108265" tIns="54132" rIns="108265" bIns="54132">
            <a:spAutoFit/>
          </a:bodyPr>
          <a:lstStyle/>
          <a:p>
            <a:r>
              <a:rPr lang="es-MX" sz="8800" dirty="0" smtClean="0">
                <a:latin typeface="Sunday"/>
                <a:ea typeface="Calibri"/>
                <a:cs typeface="Times New Roman"/>
              </a:rPr>
              <a:t>A</a:t>
            </a:r>
            <a:r>
              <a:rPr lang="es-MX" sz="4000" dirty="0" smtClean="0">
                <a:latin typeface="Sunday"/>
                <a:ea typeface="Calibri"/>
                <a:cs typeface="Times New Roman"/>
              </a:rPr>
              <a:t>lbahaca</a:t>
            </a:r>
            <a:endParaRPr lang="es-MX" sz="4000" dirty="0">
              <a:ea typeface="Calibri"/>
              <a:cs typeface="Times New Roman"/>
            </a:endParaRPr>
          </a:p>
        </p:txBody>
      </p:sp>
      <p:sp>
        <p:nvSpPr>
          <p:cNvPr id="14" name="AutoShape 2" descr="https://files.slack.com/files-pri/T02QAQEJE-F04HKNSL7/logo_nuevo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028" name="Picture 4" descr="C:\Users\Angeles de la Mora\Desktop\logo_nuev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0966" y="398246"/>
            <a:ext cx="2383318" cy="123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2 Subtítulo"/>
          <p:cNvSpPr txBox="1">
            <a:spLocks/>
          </p:cNvSpPr>
          <p:nvPr/>
        </p:nvSpPr>
        <p:spPr>
          <a:xfrm>
            <a:off x="7992888" y="6678637"/>
            <a:ext cx="3672334" cy="720080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MX" sz="2000" dirty="0" smtClean="0">
                <a:solidFill>
                  <a:schemeClr val="tx1"/>
                </a:solidFill>
                <a:latin typeface="Sunday" pitchFamily="50" charset="0"/>
              </a:rPr>
              <a:t>Familia: </a:t>
            </a:r>
            <a:r>
              <a:rPr lang="es-MX" sz="4000" dirty="0" err="1" smtClean="0">
                <a:solidFill>
                  <a:schemeClr val="tx1"/>
                </a:solidFill>
                <a:latin typeface="Sunday" pitchFamily="50" charset="0"/>
              </a:rPr>
              <a:t>Lamiacea</a:t>
            </a:r>
            <a:endParaRPr lang="es-MX" sz="4000" dirty="0">
              <a:solidFill>
                <a:schemeClr val="tx1"/>
              </a:solidFill>
              <a:latin typeface="Sunday" pitchFamily="50" charset="0"/>
            </a:endParaRPr>
          </a:p>
        </p:txBody>
      </p:sp>
      <p:sp>
        <p:nvSpPr>
          <p:cNvPr id="20" name="2 Subtítulo"/>
          <p:cNvSpPr txBox="1">
            <a:spLocks/>
          </p:cNvSpPr>
          <p:nvPr/>
        </p:nvSpPr>
        <p:spPr>
          <a:xfrm>
            <a:off x="8961324" y="4446388"/>
            <a:ext cx="2847914" cy="357788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Floración seca</a:t>
            </a:r>
            <a:endParaRPr lang="es-MX" sz="2100" dirty="0">
              <a:solidFill>
                <a:schemeClr val="tx1"/>
              </a:solidFill>
            </a:endParaRPr>
          </a:p>
        </p:txBody>
      </p:sp>
      <p:pic>
        <p:nvPicPr>
          <p:cNvPr id="3076" name="Picture 4" descr="C:\Users\Angeles de la Mora\Desktop\Traducciones VO\Tren de semillas\Albahaca plant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446" y="2076524"/>
            <a:ext cx="2801144" cy="236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ngeles de la Mora\Desktop\Traducciones VO\Tren de semillas\Albahaca floración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01"/>
          <a:stretch/>
        </p:blipFill>
        <p:spPr bwMode="auto">
          <a:xfrm>
            <a:off x="6152776" y="2070124"/>
            <a:ext cx="2759597" cy="237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Angeles de la Mora\Desktop\Traducciones VO\Tren de semillas\albahaca semill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0473" y="2076525"/>
            <a:ext cx="2759597" cy="2381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Angeles de la Mora\Desktop\Traducciones VO\Tren de semillas\albahaca plantula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8932" r="12970" b="8221"/>
          <a:stretch/>
        </p:blipFill>
        <p:spPr bwMode="auto">
          <a:xfrm>
            <a:off x="421554" y="2070125"/>
            <a:ext cx="2602708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9229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Angeles de la Mora\Desktop\Marco de hojas\Lamiacea abaj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8831" y="6822653"/>
            <a:ext cx="1880407" cy="77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ngeles de la Mora\Desktop\Marco de hojas\Lamilacea arrib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893" y="6650161"/>
            <a:ext cx="2165161" cy="892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60375" y="5022453"/>
            <a:ext cx="11041435" cy="1656184"/>
          </a:xfrm>
          <a:ln w="3175">
            <a:noFill/>
          </a:ln>
        </p:spPr>
        <p:txBody>
          <a:bodyPr>
            <a:no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Polinización cruzada por insectos.</a:t>
            </a:r>
            <a:endParaRPr lang="es-MX" sz="700" dirty="0" smtClean="0">
              <a:solidFill>
                <a:schemeClr val="tx1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Aislamiento de por lo menos un kilómetro entre variedades.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Necesita </a:t>
            </a:r>
            <a:r>
              <a:rPr lang="es-MX" sz="2000" dirty="0" err="1" smtClean="0">
                <a:solidFill>
                  <a:schemeClr val="tx1"/>
                </a:solidFill>
              </a:rPr>
              <a:t>hibernacion</a:t>
            </a:r>
            <a:r>
              <a:rPr lang="es-MX" sz="2000" dirty="0" smtClean="0">
                <a:solidFill>
                  <a:schemeClr val="tx1"/>
                </a:solidFill>
              </a:rPr>
              <a:t> para dar semilla,  1 año para que de semilla.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Esta semilla es pequeña, recomendamos meterlas en bolsas de papel  </a:t>
            </a:r>
            <a:r>
              <a:rPr lang="es-MX" sz="2000" dirty="0" err="1" smtClean="0">
                <a:solidFill>
                  <a:schemeClr val="tx1"/>
                </a:solidFill>
              </a:rPr>
              <a:t>bocaabajo</a:t>
            </a:r>
            <a:r>
              <a:rPr lang="es-MX" sz="2000" dirty="0" smtClean="0">
                <a:solidFill>
                  <a:schemeClr val="tx1"/>
                </a:solidFill>
              </a:rPr>
              <a:t>  hasta secar completamente, cosechar la semilla y limpiarla frotando suavemente.</a:t>
            </a:r>
          </a:p>
        </p:txBody>
      </p:sp>
      <p:sp>
        <p:nvSpPr>
          <p:cNvPr id="11" name="2 Subtítulo"/>
          <p:cNvSpPr txBox="1">
            <a:spLocks/>
          </p:cNvSpPr>
          <p:nvPr/>
        </p:nvSpPr>
        <p:spPr>
          <a:xfrm>
            <a:off x="3096270" y="4374381"/>
            <a:ext cx="1899116" cy="420176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Inicio floración</a:t>
            </a:r>
            <a:endParaRPr lang="es-MX" sz="2100" dirty="0">
              <a:solidFill>
                <a:schemeClr val="tx1"/>
              </a:solidFill>
            </a:endParaRPr>
          </a:p>
        </p:txBody>
      </p:sp>
      <p:sp>
        <p:nvSpPr>
          <p:cNvPr id="12" name="2 Subtítulo"/>
          <p:cNvSpPr txBox="1">
            <a:spLocks/>
          </p:cNvSpPr>
          <p:nvPr/>
        </p:nvSpPr>
        <p:spPr>
          <a:xfrm>
            <a:off x="143942" y="4374381"/>
            <a:ext cx="2880320" cy="401029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Planta (fase comestible)</a:t>
            </a:r>
            <a:endParaRPr lang="es-MX" sz="2100" dirty="0">
              <a:solidFill>
                <a:schemeClr val="tx1"/>
              </a:solidFill>
            </a:endParaRPr>
          </a:p>
        </p:txBody>
      </p:sp>
      <p:sp>
        <p:nvSpPr>
          <p:cNvPr id="13" name="2 Subtítulo"/>
          <p:cNvSpPr txBox="1">
            <a:spLocks/>
          </p:cNvSpPr>
          <p:nvPr/>
        </p:nvSpPr>
        <p:spPr>
          <a:xfrm>
            <a:off x="8064823" y="4374381"/>
            <a:ext cx="2088232" cy="432049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Semilla</a:t>
            </a:r>
            <a:endParaRPr lang="es-MX" sz="2100" dirty="0">
              <a:solidFill>
                <a:schemeClr val="tx1"/>
              </a:solidFill>
            </a:endParaRPr>
          </a:p>
        </p:txBody>
      </p:sp>
      <p:sp>
        <p:nvSpPr>
          <p:cNvPr id="10" name="2 Subtítulo"/>
          <p:cNvSpPr txBox="1">
            <a:spLocks/>
          </p:cNvSpPr>
          <p:nvPr/>
        </p:nvSpPr>
        <p:spPr>
          <a:xfrm>
            <a:off x="2487317" y="1331884"/>
            <a:ext cx="2265137" cy="378201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MX" sz="1800" i="1" dirty="0" err="1" smtClean="0">
                <a:solidFill>
                  <a:schemeClr val="tx1"/>
                </a:solidFill>
              </a:rPr>
              <a:t>Apium</a:t>
            </a:r>
            <a:r>
              <a:rPr lang="es-MX" sz="1800" i="1" dirty="0" smtClean="0">
                <a:solidFill>
                  <a:schemeClr val="tx1"/>
                </a:solidFill>
              </a:rPr>
              <a:t> </a:t>
            </a:r>
            <a:r>
              <a:rPr lang="es-MX" sz="1800" i="1" dirty="0" err="1" smtClean="0">
                <a:solidFill>
                  <a:schemeClr val="tx1"/>
                </a:solidFill>
              </a:rPr>
              <a:t>graveolens</a:t>
            </a:r>
            <a:endParaRPr lang="es-MX" sz="1800" i="1" dirty="0">
              <a:solidFill>
                <a:schemeClr val="tx1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2160166" y="63244"/>
            <a:ext cx="3024336" cy="1463538"/>
          </a:xfrm>
          <a:prstGeom prst="rect">
            <a:avLst/>
          </a:prstGeom>
        </p:spPr>
        <p:txBody>
          <a:bodyPr wrap="square" lIns="108265" tIns="54132" rIns="108265" bIns="54132">
            <a:spAutoFit/>
          </a:bodyPr>
          <a:lstStyle/>
          <a:p>
            <a:r>
              <a:rPr lang="es-MX" sz="8800" dirty="0" smtClean="0">
                <a:latin typeface="Sunday"/>
                <a:ea typeface="Calibri"/>
                <a:cs typeface="Times New Roman"/>
              </a:rPr>
              <a:t>A</a:t>
            </a:r>
            <a:r>
              <a:rPr lang="es-MX" sz="4000" dirty="0" smtClean="0">
                <a:latin typeface="Sunday"/>
                <a:ea typeface="Calibri"/>
                <a:cs typeface="Times New Roman"/>
              </a:rPr>
              <a:t>pio</a:t>
            </a:r>
            <a:endParaRPr lang="es-MX" sz="4000" dirty="0">
              <a:ea typeface="Calibri"/>
              <a:cs typeface="Times New Roman"/>
            </a:endParaRPr>
          </a:p>
        </p:txBody>
      </p:sp>
      <p:sp>
        <p:nvSpPr>
          <p:cNvPr id="14" name="AutoShape 2" descr="https://files.slack.com/files-pri/T02QAQEJE-F04HKNSL7/logo_nuevo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028" name="Picture 4" descr="C:\Users\Angeles de la Mora\Desktop\logo_nuev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0966" y="398246"/>
            <a:ext cx="2383318" cy="123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2 Subtítulo"/>
          <p:cNvSpPr txBox="1">
            <a:spLocks/>
          </p:cNvSpPr>
          <p:nvPr/>
        </p:nvSpPr>
        <p:spPr>
          <a:xfrm>
            <a:off x="7992888" y="6678637"/>
            <a:ext cx="3672334" cy="720080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MX" sz="2000" dirty="0" smtClean="0">
                <a:solidFill>
                  <a:schemeClr val="tx1"/>
                </a:solidFill>
                <a:latin typeface="Sunday" pitchFamily="50" charset="0"/>
              </a:rPr>
              <a:t>Familia: </a:t>
            </a:r>
            <a:r>
              <a:rPr lang="es-MX" sz="4000" dirty="0" err="1" smtClean="0">
                <a:solidFill>
                  <a:schemeClr val="tx1"/>
                </a:solidFill>
                <a:latin typeface="Sunday" pitchFamily="50" charset="0"/>
              </a:rPr>
              <a:t>Apiacea</a:t>
            </a:r>
            <a:endParaRPr lang="es-MX" sz="4000" dirty="0">
              <a:solidFill>
                <a:schemeClr val="tx1"/>
              </a:solidFill>
              <a:latin typeface="Sunday" pitchFamily="50" charset="0"/>
            </a:endParaRPr>
          </a:p>
        </p:txBody>
      </p:sp>
      <p:sp>
        <p:nvSpPr>
          <p:cNvPr id="20" name="2 Subtítulo"/>
          <p:cNvSpPr txBox="1">
            <a:spLocks/>
          </p:cNvSpPr>
          <p:nvPr/>
        </p:nvSpPr>
        <p:spPr>
          <a:xfrm>
            <a:off x="5112494" y="4374381"/>
            <a:ext cx="2875399" cy="357788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Floración</a:t>
            </a:r>
            <a:endParaRPr lang="es-MX" sz="2100" dirty="0">
              <a:solidFill>
                <a:schemeClr val="tx1"/>
              </a:solidFill>
            </a:endParaRPr>
          </a:p>
        </p:txBody>
      </p:sp>
      <p:pic>
        <p:nvPicPr>
          <p:cNvPr id="4098" name="Picture 2" descr="C:\Users\Angeles de la Mora\Desktop\Traducciones VO\Tren de semillas\Apio planta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1"/>
          <a:stretch/>
        </p:blipFill>
        <p:spPr bwMode="auto">
          <a:xfrm>
            <a:off x="215950" y="1926109"/>
            <a:ext cx="2807459" cy="2555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ngeles de la Mora\Desktop\Traducciones VO\Tren de semillas\Apio flo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272" y="1949650"/>
            <a:ext cx="1899114" cy="2532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ngeles de la Mora\Desktop\Traducciones VO\Tren de semillas\apio floración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3" r="4535" b="9254"/>
          <a:stretch/>
        </p:blipFill>
        <p:spPr bwMode="auto">
          <a:xfrm>
            <a:off x="5083802" y="1949650"/>
            <a:ext cx="2880320" cy="2532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Angeles de la Mora\Desktop\Traducciones VO\Tren de semillas\apio floracion semillas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7" t="13737" r="16730"/>
          <a:stretch/>
        </p:blipFill>
        <p:spPr bwMode="auto">
          <a:xfrm>
            <a:off x="8072021" y="1949651"/>
            <a:ext cx="2081034" cy="253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Angeles de la Mora\Desktop\Traducciones VO\Tren de semillas\apio semillas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84"/>
          <a:stretch/>
        </p:blipFill>
        <p:spPr bwMode="auto">
          <a:xfrm>
            <a:off x="10295102" y="1926110"/>
            <a:ext cx="1593493" cy="2555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2 Subtítulo"/>
          <p:cNvSpPr txBox="1">
            <a:spLocks/>
          </p:cNvSpPr>
          <p:nvPr/>
        </p:nvSpPr>
        <p:spPr>
          <a:xfrm>
            <a:off x="10305455" y="4374381"/>
            <a:ext cx="1583140" cy="432049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Semilla</a:t>
            </a:r>
            <a:endParaRPr lang="es-MX" sz="2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08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ngeles de la Mora\Desktop\Marco de hojas\Brassica arrib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309" y="6645294"/>
            <a:ext cx="2526315" cy="1041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ngeles de la Mora\Desktop\Marco de hojas\Brassica abaj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4982" y="6661799"/>
            <a:ext cx="2311605" cy="952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60375" y="4878437"/>
            <a:ext cx="11041435" cy="1656184"/>
          </a:xfrm>
          <a:ln w="3175">
            <a:noFill/>
          </a:ln>
        </p:spPr>
        <p:txBody>
          <a:bodyPr>
            <a:no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Polinización cruzada por insectos.</a:t>
            </a:r>
            <a:endParaRPr lang="es-MX" sz="700" dirty="0" smtClean="0">
              <a:solidFill>
                <a:schemeClr val="tx1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Aislamiento de por lo menos 10 metros entre variedades.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Cosechar cuando el 70% de las vainas estén secas. Colocar los tallos en bolsas de papel para evitar que se abran las vainas y caigan.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Romper las vainas cuando estén completamente secas y enfrascar la semilla</a:t>
            </a:r>
          </a:p>
        </p:txBody>
      </p:sp>
      <p:sp>
        <p:nvSpPr>
          <p:cNvPr id="12" name="2 Subtítulo"/>
          <p:cNvSpPr txBox="1">
            <a:spLocks/>
          </p:cNvSpPr>
          <p:nvPr/>
        </p:nvSpPr>
        <p:spPr>
          <a:xfrm>
            <a:off x="3241245" y="4374381"/>
            <a:ext cx="3095385" cy="401029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Planta (fase comestible)</a:t>
            </a:r>
            <a:endParaRPr lang="es-MX" sz="2100" dirty="0">
              <a:solidFill>
                <a:schemeClr val="tx1"/>
              </a:solidFill>
            </a:endParaRPr>
          </a:p>
        </p:txBody>
      </p:sp>
      <p:sp>
        <p:nvSpPr>
          <p:cNvPr id="13" name="2 Subtítulo"/>
          <p:cNvSpPr txBox="1">
            <a:spLocks/>
          </p:cNvSpPr>
          <p:nvPr/>
        </p:nvSpPr>
        <p:spPr>
          <a:xfrm>
            <a:off x="327339" y="4374381"/>
            <a:ext cx="2768931" cy="432049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Plántula</a:t>
            </a:r>
            <a:endParaRPr lang="es-MX" sz="2100" dirty="0">
              <a:solidFill>
                <a:schemeClr val="tx1"/>
              </a:solidFill>
            </a:endParaRPr>
          </a:p>
        </p:txBody>
      </p:sp>
      <p:sp>
        <p:nvSpPr>
          <p:cNvPr id="10" name="2 Subtítulo"/>
          <p:cNvSpPr txBox="1">
            <a:spLocks/>
          </p:cNvSpPr>
          <p:nvPr/>
        </p:nvSpPr>
        <p:spPr>
          <a:xfrm>
            <a:off x="2487317" y="1331884"/>
            <a:ext cx="2265137" cy="378201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MX" sz="1800" i="1" dirty="0" err="1" smtClean="0">
                <a:solidFill>
                  <a:schemeClr val="tx1"/>
                </a:solidFill>
              </a:rPr>
              <a:t>Eruca</a:t>
            </a:r>
            <a:r>
              <a:rPr lang="es-MX" sz="1800" i="1" dirty="0" smtClean="0">
                <a:solidFill>
                  <a:schemeClr val="tx1"/>
                </a:solidFill>
              </a:rPr>
              <a:t> sativa</a:t>
            </a:r>
            <a:endParaRPr lang="es-MX" sz="1800" i="1" dirty="0">
              <a:solidFill>
                <a:schemeClr val="tx1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2160166" y="63244"/>
            <a:ext cx="3024336" cy="1463538"/>
          </a:xfrm>
          <a:prstGeom prst="rect">
            <a:avLst/>
          </a:prstGeom>
        </p:spPr>
        <p:txBody>
          <a:bodyPr wrap="square" lIns="108265" tIns="54132" rIns="108265" bIns="54132">
            <a:spAutoFit/>
          </a:bodyPr>
          <a:lstStyle/>
          <a:p>
            <a:r>
              <a:rPr lang="es-MX" sz="8800" dirty="0" err="1" smtClean="0">
                <a:latin typeface="Sunday"/>
                <a:ea typeface="Calibri"/>
                <a:cs typeface="Times New Roman"/>
              </a:rPr>
              <a:t>A</a:t>
            </a:r>
            <a:r>
              <a:rPr lang="es-MX" sz="4000" dirty="0" err="1" smtClean="0">
                <a:latin typeface="Sunday"/>
                <a:ea typeface="Calibri"/>
                <a:cs typeface="Times New Roman"/>
              </a:rPr>
              <a:t>rugula</a:t>
            </a:r>
            <a:endParaRPr lang="es-MX" sz="4000" dirty="0">
              <a:ea typeface="Calibri"/>
              <a:cs typeface="Times New Roman"/>
            </a:endParaRPr>
          </a:p>
        </p:txBody>
      </p:sp>
      <p:sp>
        <p:nvSpPr>
          <p:cNvPr id="14" name="AutoShape 2" descr="https://files.slack.com/files-pri/T02QAQEJE-F04HKNSL7/logo_nuevo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028" name="Picture 4" descr="C:\Users\Angeles de la Mora\Desktop\logo_nuev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0966" y="398246"/>
            <a:ext cx="2383318" cy="123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2 Subtítulo"/>
          <p:cNvSpPr txBox="1">
            <a:spLocks/>
          </p:cNvSpPr>
          <p:nvPr/>
        </p:nvSpPr>
        <p:spPr>
          <a:xfrm>
            <a:off x="7992888" y="6678637"/>
            <a:ext cx="3672334" cy="720080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MX" sz="2000" dirty="0" smtClean="0">
                <a:solidFill>
                  <a:schemeClr val="tx1"/>
                </a:solidFill>
                <a:latin typeface="Sunday" pitchFamily="50" charset="0"/>
              </a:rPr>
              <a:t>Familia: </a:t>
            </a:r>
            <a:r>
              <a:rPr lang="es-MX" sz="4000" dirty="0" err="1" smtClean="0">
                <a:solidFill>
                  <a:schemeClr val="tx1"/>
                </a:solidFill>
                <a:latin typeface="Sunday" pitchFamily="50" charset="0"/>
              </a:rPr>
              <a:t>Brassica</a:t>
            </a:r>
            <a:endParaRPr lang="es-MX" sz="4000" dirty="0">
              <a:solidFill>
                <a:schemeClr val="tx1"/>
              </a:solidFill>
              <a:latin typeface="Sunday" pitchFamily="50" charset="0"/>
            </a:endParaRPr>
          </a:p>
        </p:txBody>
      </p:sp>
      <p:sp>
        <p:nvSpPr>
          <p:cNvPr id="20" name="2 Subtítulo"/>
          <p:cNvSpPr txBox="1">
            <a:spLocks/>
          </p:cNvSpPr>
          <p:nvPr/>
        </p:nvSpPr>
        <p:spPr>
          <a:xfrm>
            <a:off x="6493398" y="4374381"/>
            <a:ext cx="3011584" cy="394918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Floración</a:t>
            </a:r>
            <a:endParaRPr lang="es-MX" sz="2100" dirty="0">
              <a:solidFill>
                <a:schemeClr val="tx1"/>
              </a:solidFill>
            </a:endParaRPr>
          </a:p>
        </p:txBody>
      </p:sp>
      <p:sp>
        <p:nvSpPr>
          <p:cNvPr id="23" name="2 Subtítulo"/>
          <p:cNvSpPr txBox="1">
            <a:spLocks/>
          </p:cNvSpPr>
          <p:nvPr/>
        </p:nvSpPr>
        <p:spPr>
          <a:xfrm>
            <a:off x="9937030" y="4374380"/>
            <a:ext cx="1828301" cy="432049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Semilla</a:t>
            </a:r>
            <a:endParaRPr lang="es-MX" sz="2100" dirty="0">
              <a:solidFill>
                <a:schemeClr val="tx1"/>
              </a:solidFill>
            </a:endParaRPr>
          </a:p>
        </p:txBody>
      </p:sp>
      <p:pic>
        <p:nvPicPr>
          <p:cNvPr id="5124" name="Picture 4" descr="C:\Users\Angeles de la Mora\Desktop\Traducciones VO\Tren de semillas\arugula plant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504" y="1941282"/>
            <a:ext cx="3051126" cy="247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Angeles de la Mora\Desktop\Traducciones VO\Tren de semillas\arugula floración.gif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37"/>
          <a:stretch/>
        </p:blipFill>
        <p:spPr bwMode="auto">
          <a:xfrm>
            <a:off x="6552654" y="1941281"/>
            <a:ext cx="3011584" cy="250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Angeles de la Mora\Desktop\Vía Organica\Via Org. Fotos\Estancias 2011\21 sept 2011 (7)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" r="14441" b="12146"/>
          <a:stretch/>
        </p:blipFill>
        <p:spPr bwMode="auto">
          <a:xfrm>
            <a:off x="371598" y="1941282"/>
            <a:ext cx="2724672" cy="247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Angeles de la Mora\Desktop\Traducciones VO\Tren de semillas\arugula floracion sec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5022" y="1970690"/>
            <a:ext cx="1828302" cy="243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6864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ngeles de la Mora\Desktop\Marco de hojas\Brassica arrib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309" y="6645294"/>
            <a:ext cx="2526315" cy="1041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ngeles de la Mora\Desktop\Marco de hojas\Brassica abaj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4982" y="6661799"/>
            <a:ext cx="2311605" cy="952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60375" y="4878437"/>
            <a:ext cx="11041435" cy="1656184"/>
          </a:xfrm>
          <a:ln w="3175">
            <a:noFill/>
          </a:ln>
        </p:spPr>
        <p:txBody>
          <a:bodyPr>
            <a:no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Polinización cruzada por insectos.</a:t>
            </a:r>
            <a:endParaRPr lang="es-MX" sz="700" dirty="0" smtClean="0">
              <a:solidFill>
                <a:schemeClr val="tx1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Aislamiento de por lo menos 500 metros entre variedades.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Cosechar cuando el 70% de las vainas estén secas. Colocar los tallos en bolsas de papel para evitar que se abran las vainas y caigan.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Romper las vainas cuando estén completamente secas y enfrascar la semilla</a:t>
            </a:r>
          </a:p>
        </p:txBody>
      </p:sp>
      <p:sp>
        <p:nvSpPr>
          <p:cNvPr id="12" name="2 Subtítulo"/>
          <p:cNvSpPr txBox="1">
            <a:spLocks/>
          </p:cNvSpPr>
          <p:nvPr/>
        </p:nvSpPr>
        <p:spPr>
          <a:xfrm>
            <a:off x="2520206" y="4302373"/>
            <a:ext cx="3095385" cy="401029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Raíz (fase comestible)</a:t>
            </a:r>
            <a:endParaRPr lang="es-MX" sz="2100" dirty="0">
              <a:solidFill>
                <a:schemeClr val="tx1"/>
              </a:solidFill>
            </a:endParaRPr>
          </a:p>
        </p:txBody>
      </p:sp>
      <p:sp>
        <p:nvSpPr>
          <p:cNvPr id="13" name="2 Subtítulo"/>
          <p:cNvSpPr txBox="1">
            <a:spLocks/>
          </p:cNvSpPr>
          <p:nvPr/>
        </p:nvSpPr>
        <p:spPr>
          <a:xfrm>
            <a:off x="327340" y="4302373"/>
            <a:ext cx="2333974" cy="432049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Planta</a:t>
            </a:r>
            <a:endParaRPr lang="es-MX" sz="2100" dirty="0">
              <a:solidFill>
                <a:schemeClr val="tx1"/>
              </a:solidFill>
            </a:endParaRPr>
          </a:p>
        </p:txBody>
      </p:sp>
      <p:sp>
        <p:nvSpPr>
          <p:cNvPr id="10" name="2 Subtítulo"/>
          <p:cNvSpPr txBox="1">
            <a:spLocks/>
          </p:cNvSpPr>
          <p:nvPr/>
        </p:nvSpPr>
        <p:spPr>
          <a:xfrm>
            <a:off x="2487317" y="1331884"/>
            <a:ext cx="2265137" cy="378201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MX" sz="1800" i="1" dirty="0" err="1" smtClean="0">
                <a:solidFill>
                  <a:schemeClr val="tx1"/>
                </a:solidFill>
              </a:rPr>
              <a:t>Raphanis</a:t>
            </a:r>
            <a:r>
              <a:rPr lang="es-MX" sz="1800" i="1" dirty="0" smtClean="0">
                <a:solidFill>
                  <a:schemeClr val="tx1"/>
                </a:solidFill>
              </a:rPr>
              <a:t> </a:t>
            </a:r>
            <a:r>
              <a:rPr lang="es-MX" sz="1800" i="1" dirty="0" err="1" smtClean="0">
                <a:solidFill>
                  <a:schemeClr val="tx1"/>
                </a:solidFill>
              </a:rPr>
              <a:t>sativus</a:t>
            </a:r>
            <a:endParaRPr lang="es-MX" sz="1800" i="1" dirty="0">
              <a:solidFill>
                <a:schemeClr val="tx1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2160166" y="63244"/>
            <a:ext cx="3024336" cy="1463538"/>
          </a:xfrm>
          <a:prstGeom prst="rect">
            <a:avLst/>
          </a:prstGeom>
        </p:spPr>
        <p:txBody>
          <a:bodyPr wrap="square" lIns="108265" tIns="54132" rIns="108265" bIns="54132">
            <a:spAutoFit/>
          </a:bodyPr>
          <a:lstStyle/>
          <a:p>
            <a:r>
              <a:rPr lang="es-MX" sz="8800" dirty="0" smtClean="0">
                <a:latin typeface="Sunday"/>
                <a:ea typeface="Calibri"/>
                <a:cs typeface="Times New Roman"/>
              </a:rPr>
              <a:t>R</a:t>
            </a:r>
            <a:r>
              <a:rPr lang="es-MX" sz="4000" dirty="0" smtClean="0">
                <a:latin typeface="Sunday"/>
                <a:ea typeface="Calibri"/>
                <a:cs typeface="Times New Roman"/>
              </a:rPr>
              <a:t>ábano</a:t>
            </a:r>
            <a:endParaRPr lang="es-MX" sz="4000" dirty="0">
              <a:ea typeface="Calibri"/>
              <a:cs typeface="Times New Roman"/>
            </a:endParaRPr>
          </a:p>
        </p:txBody>
      </p:sp>
      <p:sp>
        <p:nvSpPr>
          <p:cNvPr id="14" name="AutoShape 2" descr="https://files.slack.com/files-pri/T02QAQEJE-F04HKNSL7/logo_nuevo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028" name="Picture 4" descr="C:\Users\Angeles de la Mora\Desktop\logo_nuev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0966" y="398246"/>
            <a:ext cx="2383318" cy="123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2 Subtítulo"/>
          <p:cNvSpPr txBox="1">
            <a:spLocks/>
          </p:cNvSpPr>
          <p:nvPr/>
        </p:nvSpPr>
        <p:spPr>
          <a:xfrm>
            <a:off x="7992888" y="6678637"/>
            <a:ext cx="3672334" cy="720080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MX" sz="2000" dirty="0" smtClean="0">
                <a:solidFill>
                  <a:schemeClr val="tx1"/>
                </a:solidFill>
                <a:latin typeface="Sunday" pitchFamily="50" charset="0"/>
              </a:rPr>
              <a:t>Familia: </a:t>
            </a:r>
            <a:r>
              <a:rPr lang="es-MX" sz="4000" dirty="0" err="1" smtClean="0">
                <a:solidFill>
                  <a:schemeClr val="tx1"/>
                </a:solidFill>
                <a:latin typeface="Sunday" pitchFamily="50" charset="0"/>
              </a:rPr>
              <a:t>Brassica</a:t>
            </a:r>
            <a:endParaRPr lang="es-MX" sz="4000" dirty="0">
              <a:solidFill>
                <a:schemeClr val="tx1"/>
              </a:solidFill>
              <a:latin typeface="Sunday" pitchFamily="50" charset="0"/>
            </a:endParaRPr>
          </a:p>
        </p:txBody>
      </p:sp>
      <p:sp>
        <p:nvSpPr>
          <p:cNvPr id="20" name="2 Subtítulo"/>
          <p:cNvSpPr txBox="1">
            <a:spLocks/>
          </p:cNvSpPr>
          <p:nvPr/>
        </p:nvSpPr>
        <p:spPr>
          <a:xfrm>
            <a:off x="5544542" y="4302373"/>
            <a:ext cx="2937226" cy="394918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Floración</a:t>
            </a:r>
            <a:endParaRPr lang="es-MX" sz="2100" dirty="0">
              <a:solidFill>
                <a:schemeClr val="tx1"/>
              </a:solidFill>
            </a:endParaRPr>
          </a:p>
        </p:txBody>
      </p:sp>
      <p:sp>
        <p:nvSpPr>
          <p:cNvPr id="23" name="2 Subtítulo"/>
          <p:cNvSpPr txBox="1">
            <a:spLocks/>
          </p:cNvSpPr>
          <p:nvPr/>
        </p:nvSpPr>
        <p:spPr>
          <a:xfrm>
            <a:off x="8568878" y="4302373"/>
            <a:ext cx="1511513" cy="432049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Vaina</a:t>
            </a:r>
            <a:endParaRPr lang="es-MX" sz="2100" dirty="0">
              <a:solidFill>
                <a:schemeClr val="tx1"/>
              </a:solidFill>
            </a:endParaRPr>
          </a:p>
        </p:txBody>
      </p:sp>
      <p:pic>
        <p:nvPicPr>
          <p:cNvPr id="27650" name="Picture 2" descr="C:\Users\Angeles de la Mora\Desktop\Traducciones VO\Tren de semillas\rabano vaina semillas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r="15565" b="11244"/>
          <a:stretch/>
        </p:blipFill>
        <p:spPr bwMode="auto">
          <a:xfrm rot="5400000">
            <a:off x="8116158" y="2410147"/>
            <a:ext cx="2416953" cy="151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C:\Users\Angeles de la Mora\Desktop\Traducciones VO\Tren de semillas\Rabano floración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56"/>
          <a:stretch/>
        </p:blipFill>
        <p:spPr bwMode="auto">
          <a:xfrm>
            <a:off x="5559644" y="1957426"/>
            <a:ext cx="2937226" cy="241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C:\Users\Angeles de la Mora\Desktop\Traducciones VO\Tren de semillas\rabano planta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6" r="23746" b="22181"/>
          <a:stretch/>
        </p:blipFill>
        <p:spPr bwMode="auto">
          <a:xfrm>
            <a:off x="307974" y="1957426"/>
            <a:ext cx="2353339" cy="241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34"/>
          <a:stretch/>
        </p:blipFill>
        <p:spPr bwMode="auto">
          <a:xfrm>
            <a:off x="2736230" y="1957427"/>
            <a:ext cx="2638126" cy="2416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7" descr="http://www.conasi.eu/941-thickbox/semillas-de-rabano-daikon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3" t="13535" r="13756" b="12948"/>
          <a:stretch/>
        </p:blipFill>
        <p:spPr bwMode="auto">
          <a:xfrm>
            <a:off x="10081046" y="2142133"/>
            <a:ext cx="1949174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2 Subtítulo"/>
          <p:cNvSpPr txBox="1">
            <a:spLocks/>
          </p:cNvSpPr>
          <p:nvPr/>
        </p:nvSpPr>
        <p:spPr>
          <a:xfrm>
            <a:off x="10297725" y="4302372"/>
            <a:ext cx="1511513" cy="432049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Semilla</a:t>
            </a:r>
            <a:endParaRPr lang="es-MX" sz="2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97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ngeles de la Mora\Desktop\Marco de hojas\Brassica arrib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309" y="6645294"/>
            <a:ext cx="2526315" cy="1041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ngeles de la Mora\Desktop\Marco de hojas\Brassica abaj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4982" y="6661799"/>
            <a:ext cx="2311605" cy="952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60375" y="4878437"/>
            <a:ext cx="11041435" cy="1656184"/>
          </a:xfrm>
          <a:ln w="3175">
            <a:noFill/>
          </a:ln>
        </p:spPr>
        <p:txBody>
          <a:bodyPr>
            <a:no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Polinización cruzada por insectos.</a:t>
            </a:r>
            <a:endParaRPr lang="es-MX" sz="700" dirty="0" smtClean="0">
              <a:solidFill>
                <a:schemeClr val="tx1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Aislamiento de por lo menos 10 metros entre variedades.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Cosechar cuando el 70% de las vainas estén secas. Colocar los tallos en bolsas de papel para evitar que se abran las vainas y caigan.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Romper las vainas cuando estén completamente secas y enfrascar la semilla.</a:t>
            </a:r>
          </a:p>
        </p:txBody>
      </p:sp>
      <p:sp>
        <p:nvSpPr>
          <p:cNvPr id="12" name="2 Subtítulo"/>
          <p:cNvSpPr txBox="1">
            <a:spLocks/>
          </p:cNvSpPr>
          <p:nvPr/>
        </p:nvSpPr>
        <p:spPr>
          <a:xfrm>
            <a:off x="3241245" y="4374381"/>
            <a:ext cx="3095385" cy="401029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Planta (fase comestible)</a:t>
            </a:r>
            <a:endParaRPr lang="es-MX" sz="2100" dirty="0">
              <a:solidFill>
                <a:schemeClr val="tx1"/>
              </a:solidFill>
            </a:endParaRPr>
          </a:p>
        </p:txBody>
      </p:sp>
      <p:sp>
        <p:nvSpPr>
          <p:cNvPr id="13" name="2 Subtítulo"/>
          <p:cNvSpPr txBox="1">
            <a:spLocks/>
          </p:cNvSpPr>
          <p:nvPr/>
        </p:nvSpPr>
        <p:spPr>
          <a:xfrm>
            <a:off x="327339" y="4374381"/>
            <a:ext cx="2768931" cy="432049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Plántula</a:t>
            </a:r>
            <a:endParaRPr lang="es-MX" sz="2100" dirty="0">
              <a:solidFill>
                <a:schemeClr val="tx1"/>
              </a:solidFill>
            </a:endParaRPr>
          </a:p>
        </p:txBody>
      </p:sp>
      <p:sp>
        <p:nvSpPr>
          <p:cNvPr id="10" name="2 Subtítulo"/>
          <p:cNvSpPr txBox="1">
            <a:spLocks/>
          </p:cNvSpPr>
          <p:nvPr/>
        </p:nvSpPr>
        <p:spPr>
          <a:xfrm>
            <a:off x="2487317" y="1331884"/>
            <a:ext cx="2265137" cy="378201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MX" sz="1800" i="1" dirty="0" err="1" smtClean="0">
                <a:solidFill>
                  <a:schemeClr val="tx1"/>
                </a:solidFill>
              </a:rPr>
              <a:t>Eruca</a:t>
            </a:r>
            <a:r>
              <a:rPr lang="es-MX" sz="1800" i="1" dirty="0" smtClean="0">
                <a:solidFill>
                  <a:schemeClr val="tx1"/>
                </a:solidFill>
              </a:rPr>
              <a:t> sativa</a:t>
            </a:r>
            <a:endParaRPr lang="es-MX" sz="1800" i="1" dirty="0">
              <a:solidFill>
                <a:schemeClr val="tx1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2160166" y="63244"/>
            <a:ext cx="3024336" cy="1463538"/>
          </a:xfrm>
          <a:prstGeom prst="rect">
            <a:avLst/>
          </a:prstGeom>
        </p:spPr>
        <p:txBody>
          <a:bodyPr wrap="square" lIns="108265" tIns="54132" rIns="108265" bIns="54132">
            <a:spAutoFit/>
          </a:bodyPr>
          <a:lstStyle/>
          <a:p>
            <a:r>
              <a:rPr lang="es-MX" sz="8800" dirty="0" err="1" smtClean="0">
                <a:latin typeface="Sunday"/>
                <a:ea typeface="Calibri"/>
                <a:cs typeface="Times New Roman"/>
              </a:rPr>
              <a:t>A</a:t>
            </a:r>
            <a:r>
              <a:rPr lang="es-MX" sz="4000" dirty="0" err="1" smtClean="0">
                <a:latin typeface="Sunday"/>
                <a:ea typeface="Calibri"/>
                <a:cs typeface="Times New Roman"/>
              </a:rPr>
              <a:t>rugula</a:t>
            </a:r>
            <a:endParaRPr lang="es-MX" sz="4000" dirty="0">
              <a:ea typeface="Calibri"/>
              <a:cs typeface="Times New Roman"/>
            </a:endParaRPr>
          </a:p>
        </p:txBody>
      </p:sp>
      <p:sp>
        <p:nvSpPr>
          <p:cNvPr id="14" name="AutoShape 2" descr="https://files.slack.com/files-pri/T02QAQEJE-F04HKNSL7/logo_nuevo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028" name="Picture 4" descr="C:\Users\Angeles de la Mora\Desktop\logo_nuev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0966" y="398246"/>
            <a:ext cx="2383318" cy="123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2 Subtítulo"/>
          <p:cNvSpPr txBox="1">
            <a:spLocks/>
          </p:cNvSpPr>
          <p:nvPr/>
        </p:nvSpPr>
        <p:spPr>
          <a:xfrm>
            <a:off x="7992888" y="6678637"/>
            <a:ext cx="3672334" cy="720080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MX" sz="2000" dirty="0" smtClean="0">
                <a:solidFill>
                  <a:schemeClr val="tx1"/>
                </a:solidFill>
                <a:latin typeface="Sunday" pitchFamily="50" charset="0"/>
              </a:rPr>
              <a:t>Familia: </a:t>
            </a:r>
            <a:r>
              <a:rPr lang="es-MX" sz="4000" dirty="0" err="1" smtClean="0">
                <a:solidFill>
                  <a:schemeClr val="tx1"/>
                </a:solidFill>
                <a:latin typeface="Sunday" pitchFamily="50" charset="0"/>
              </a:rPr>
              <a:t>Brassica</a:t>
            </a:r>
            <a:endParaRPr lang="es-MX" sz="4000" dirty="0">
              <a:solidFill>
                <a:schemeClr val="tx1"/>
              </a:solidFill>
              <a:latin typeface="Sunday" pitchFamily="50" charset="0"/>
            </a:endParaRPr>
          </a:p>
        </p:txBody>
      </p:sp>
      <p:sp>
        <p:nvSpPr>
          <p:cNvPr id="20" name="2 Subtítulo"/>
          <p:cNvSpPr txBox="1">
            <a:spLocks/>
          </p:cNvSpPr>
          <p:nvPr/>
        </p:nvSpPr>
        <p:spPr>
          <a:xfrm>
            <a:off x="6493398" y="4374381"/>
            <a:ext cx="3011584" cy="394918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Floración</a:t>
            </a:r>
            <a:endParaRPr lang="es-MX" sz="2100" dirty="0">
              <a:solidFill>
                <a:schemeClr val="tx1"/>
              </a:solidFill>
            </a:endParaRPr>
          </a:p>
        </p:txBody>
      </p:sp>
      <p:sp>
        <p:nvSpPr>
          <p:cNvPr id="23" name="2 Subtítulo"/>
          <p:cNvSpPr txBox="1">
            <a:spLocks/>
          </p:cNvSpPr>
          <p:nvPr/>
        </p:nvSpPr>
        <p:spPr>
          <a:xfrm>
            <a:off x="9937030" y="4374380"/>
            <a:ext cx="1828301" cy="432049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Semilla</a:t>
            </a:r>
            <a:endParaRPr lang="es-MX" sz="2100" dirty="0">
              <a:solidFill>
                <a:schemeClr val="tx1"/>
              </a:solidFill>
            </a:endParaRPr>
          </a:p>
        </p:txBody>
      </p:sp>
      <p:pic>
        <p:nvPicPr>
          <p:cNvPr id="5124" name="Picture 4" descr="C:\Users\Angeles de la Mora\Desktop\Traducciones VO\Tren de semillas\arugula plant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504" y="1941282"/>
            <a:ext cx="3051126" cy="247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Angeles de la Mora\Desktop\Traducciones VO\Tren de semillas\arugula floración.gif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37"/>
          <a:stretch/>
        </p:blipFill>
        <p:spPr bwMode="auto">
          <a:xfrm>
            <a:off x="6552654" y="1941281"/>
            <a:ext cx="3011584" cy="250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Angeles de la Mora\Desktop\Vía Organica\Via Org. Fotos\Estancias 2011\21 sept 2011 (7)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" r="14441" b="12146"/>
          <a:stretch/>
        </p:blipFill>
        <p:spPr bwMode="auto">
          <a:xfrm>
            <a:off x="371598" y="1941282"/>
            <a:ext cx="2724672" cy="247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Angeles de la Mora\Desktop\Traducciones VO\Tren de semillas\arugula floracion sec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5022" y="1970690"/>
            <a:ext cx="1828302" cy="243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167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ngeles de la Mora\Desktop\Marco de hojas\Solanacea arrib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774" y="6677466"/>
            <a:ext cx="2448272" cy="1009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ngeles de la Mora\Desktop\Marco de hojas\Solanacea abaj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0011" y="6534621"/>
            <a:ext cx="2691235" cy="1109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60375" y="4806429"/>
            <a:ext cx="11041435" cy="1656184"/>
          </a:xfrm>
          <a:ln w="3175">
            <a:noFill/>
          </a:ln>
        </p:spPr>
        <p:txBody>
          <a:bodyPr>
            <a:no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Autopolinización o polinización cruzada</a:t>
            </a:r>
            <a:endParaRPr lang="es-MX" sz="700" dirty="0" smtClean="0">
              <a:solidFill>
                <a:schemeClr val="tx1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Aislamiento de por lo menos 15 metros entre variedades.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Recoger el fruto cuando esté completamente maduro.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Quitar las semillas del fruto y limpiarlas lo mejor posible.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solidFill>
                  <a:schemeClr val="tx1"/>
                </a:solidFill>
              </a:rPr>
              <a:t>Dejar secar completamente las semillas en un lugar fresco y sombreado. </a:t>
            </a:r>
          </a:p>
        </p:txBody>
      </p:sp>
      <p:sp>
        <p:nvSpPr>
          <p:cNvPr id="12" name="2 Subtítulo"/>
          <p:cNvSpPr txBox="1">
            <a:spLocks/>
          </p:cNvSpPr>
          <p:nvPr/>
        </p:nvSpPr>
        <p:spPr>
          <a:xfrm>
            <a:off x="3732388" y="4302373"/>
            <a:ext cx="2100186" cy="401029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Planta</a:t>
            </a:r>
            <a:endParaRPr lang="es-MX" sz="2100" dirty="0">
              <a:solidFill>
                <a:schemeClr val="tx1"/>
              </a:solidFill>
            </a:endParaRPr>
          </a:p>
        </p:txBody>
      </p:sp>
      <p:sp>
        <p:nvSpPr>
          <p:cNvPr id="13" name="2 Subtítulo"/>
          <p:cNvSpPr txBox="1">
            <a:spLocks/>
          </p:cNvSpPr>
          <p:nvPr/>
        </p:nvSpPr>
        <p:spPr>
          <a:xfrm>
            <a:off x="1108447" y="4302373"/>
            <a:ext cx="1915815" cy="432049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Plántula</a:t>
            </a:r>
            <a:endParaRPr lang="es-MX" sz="2100" dirty="0">
              <a:solidFill>
                <a:schemeClr val="tx1"/>
              </a:solidFill>
            </a:endParaRPr>
          </a:p>
        </p:txBody>
      </p:sp>
      <p:sp>
        <p:nvSpPr>
          <p:cNvPr id="10" name="2 Subtítulo"/>
          <p:cNvSpPr txBox="1">
            <a:spLocks/>
          </p:cNvSpPr>
          <p:nvPr/>
        </p:nvSpPr>
        <p:spPr>
          <a:xfrm>
            <a:off x="2808238" y="1331884"/>
            <a:ext cx="2265137" cy="378201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MX" sz="1800" i="1" dirty="0" err="1" smtClean="0">
                <a:solidFill>
                  <a:schemeClr val="tx1"/>
                </a:solidFill>
              </a:rPr>
              <a:t>Solanum</a:t>
            </a:r>
            <a:r>
              <a:rPr lang="es-MX" sz="1800" i="1" dirty="0" smtClean="0">
                <a:solidFill>
                  <a:schemeClr val="tx1"/>
                </a:solidFill>
              </a:rPr>
              <a:t> </a:t>
            </a:r>
            <a:r>
              <a:rPr lang="es-MX" sz="1800" i="1" dirty="0" err="1" smtClean="0">
                <a:solidFill>
                  <a:schemeClr val="tx1"/>
                </a:solidFill>
              </a:rPr>
              <a:t>melongena</a:t>
            </a:r>
            <a:endParaRPr lang="es-MX" sz="1800" i="1" dirty="0">
              <a:solidFill>
                <a:schemeClr val="tx1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2160166" y="63244"/>
            <a:ext cx="3024336" cy="1463538"/>
          </a:xfrm>
          <a:prstGeom prst="rect">
            <a:avLst/>
          </a:prstGeom>
        </p:spPr>
        <p:txBody>
          <a:bodyPr wrap="square" lIns="108265" tIns="54132" rIns="108265" bIns="54132">
            <a:spAutoFit/>
          </a:bodyPr>
          <a:lstStyle/>
          <a:p>
            <a:r>
              <a:rPr lang="es-MX" sz="8800" dirty="0" err="1" smtClean="0">
                <a:latin typeface="Sunday"/>
                <a:ea typeface="Calibri"/>
                <a:cs typeface="Times New Roman"/>
              </a:rPr>
              <a:t>B</a:t>
            </a:r>
            <a:r>
              <a:rPr lang="es-MX" sz="4000" dirty="0" err="1" smtClean="0">
                <a:latin typeface="Sunday"/>
                <a:ea typeface="Calibri"/>
                <a:cs typeface="Times New Roman"/>
              </a:rPr>
              <a:t>erejena</a:t>
            </a:r>
            <a:endParaRPr lang="es-MX" sz="4000" dirty="0">
              <a:ea typeface="Calibri"/>
              <a:cs typeface="Times New Roman"/>
            </a:endParaRPr>
          </a:p>
        </p:txBody>
      </p:sp>
      <p:sp>
        <p:nvSpPr>
          <p:cNvPr id="14" name="AutoShape 2" descr="https://files.slack.com/files-pri/T02QAQEJE-F04HKNSL7/logo_nuevo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028" name="Picture 4" descr="C:\Users\Angeles de la Mora\Desktop\logo_nuev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0966" y="398246"/>
            <a:ext cx="2383318" cy="123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2 Subtítulo"/>
          <p:cNvSpPr txBox="1">
            <a:spLocks/>
          </p:cNvSpPr>
          <p:nvPr/>
        </p:nvSpPr>
        <p:spPr>
          <a:xfrm>
            <a:off x="7200726" y="6678637"/>
            <a:ext cx="4464496" cy="720080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MX" sz="2000" dirty="0" smtClean="0">
                <a:solidFill>
                  <a:schemeClr val="tx1"/>
                </a:solidFill>
                <a:latin typeface="Sunday" pitchFamily="50" charset="0"/>
              </a:rPr>
              <a:t>Familia: </a:t>
            </a:r>
            <a:r>
              <a:rPr lang="es-MX" sz="4000" dirty="0" err="1" smtClean="0">
                <a:solidFill>
                  <a:schemeClr val="tx1"/>
                </a:solidFill>
                <a:latin typeface="Sunday" pitchFamily="50" charset="0"/>
              </a:rPr>
              <a:t>Solanacea</a:t>
            </a:r>
            <a:endParaRPr lang="es-MX" sz="4000" dirty="0">
              <a:solidFill>
                <a:schemeClr val="tx1"/>
              </a:solidFill>
              <a:latin typeface="Sunday" pitchFamily="50" charset="0"/>
            </a:endParaRPr>
          </a:p>
        </p:txBody>
      </p:sp>
      <p:sp>
        <p:nvSpPr>
          <p:cNvPr id="20" name="2 Subtítulo"/>
          <p:cNvSpPr txBox="1">
            <a:spLocks/>
          </p:cNvSpPr>
          <p:nvPr/>
        </p:nvSpPr>
        <p:spPr>
          <a:xfrm>
            <a:off x="6120606" y="4302373"/>
            <a:ext cx="3011584" cy="394918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Fruto (etapa comestible)</a:t>
            </a:r>
            <a:endParaRPr lang="es-MX" sz="2100" dirty="0">
              <a:solidFill>
                <a:schemeClr val="tx1"/>
              </a:solidFill>
            </a:endParaRPr>
          </a:p>
        </p:txBody>
      </p:sp>
      <p:sp>
        <p:nvSpPr>
          <p:cNvPr id="23" name="2 Subtítulo"/>
          <p:cNvSpPr txBox="1">
            <a:spLocks/>
          </p:cNvSpPr>
          <p:nvPr/>
        </p:nvSpPr>
        <p:spPr>
          <a:xfrm>
            <a:off x="9648998" y="4302372"/>
            <a:ext cx="1828301" cy="432049"/>
          </a:xfrm>
          <a:prstGeom prst="rect">
            <a:avLst/>
          </a:prstGeom>
        </p:spPr>
        <p:txBody>
          <a:bodyPr vert="horz" lIns="108265" tIns="54132" rIns="108265" bIns="54132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100" dirty="0" smtClean="0">
                <a:solidFill>
                  <a:schemeClr val="tx1"/>
                </a:solidFill>
              </a:rPr>
              <a:t>Semilla</a:t>
            </a:r>
            <a:endParaRPr lang="es-MX" sz="2100" dirty="0">
              <a:solidFill>
                <a:schemeClr val="tx1"/>
              </a:solidFill>
            </a:endParaRPr>
          </a:p>
        </p:txBody>
      </p:sp>
      <p:pic>
        <p:nvPicPr>
          <p:cNvPr id="6148" name="Picture 4" descr="C:\Users\Angeles de la Mora\Desktop\Traducciones VO\Tren de semillas\berenjena semilla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24"/>
          <a:stretch/>
        </p:blipFill>
        <p:spPr bwMode="auto">
          <a:xfrm>
            <a:off x="9277566" y="1819961"/>
            <a:ext cx="2505927" cy="2554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Angeles de la Mora\Desktop\Traducciones VO\Tren de semillas\Berenjena plant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388" y="1819959"/>
            <a:ext cx="2100186" cy="2554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Angeles de la Mora\Desktop\Traducciones VO\Tren de semillas\berenjena plantul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447" y="1819960"/>
            <a:ext cx="1915815" cy="255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Angeles de la Mora\Desktop\Traducciones VO\Tren de semillas\berenjen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622" y="1819959"/>
            <a:ext cx="2660325" cy="2554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002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1518</TotalTime>
  <Words>901</Words>
  <Application>Microsoft Office PowerPoint</Application>
  <PresentationFormat>Personalizado</PresentationFormat>
  <Paragraphs>176</Paragraphs>
  <Slides>15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1" baseType="lpstr">
      <vt:lpstr>Arial</vt:lpstr>
      <vt:lpstr>Calibri</vt:lpstr>
      <vt:lpstr>Sunday</vt:lpstr>
      <vt:lpstr>Times New Roman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LECHUGA</dc:title>
  <dc:creator>Angeles de la Mora</dc:creator>
  <cp:lastModifiedBy>soledad saburido</cp:lastModifiedBy>
  <cp:revision>66</cp:revision>
  <dcterms:created xsi:type="dcterms:W3CDTF">2015-04-17T16:27:16Z</dcterms:created>
  <dcterms:modified xsi:type="dcterms:W3CDTF">2015-08-13T16:51:57Z</dcterms:modified>
</cp:coreProperties>
</file>