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9" r:id="rId2"/>
    <p:sldId id="280" r:id="rId3"/>
    <p:sldId id="281" r:id="rId4"/>
    <p:sldId id="266" r:id="rId5"/>
    <p:sldId id="267" r:id="rId6"/>
    <p:sldId id="268" r:id="rId7"/>
    <p:sldId id="278" r:id="rId8"/>
    <p:sldId id="269" r:id="rId9"/>
    <p:sldId id="270" r:id="rId10"/>
    <p:sldId id="271" r:id="rId11"/>
    <p:sldId id="272" r:id="rId12"/>
    <p:sldId id="273" r:id="rId13"/>
  </p:sldIdLst>
  <p:sldSz cx="12241213" cy="7740650"/>
  <p:notesSz cx="6858000" cy="9144000"/>
  <p:defaultTextStyle>
    <a:defPPr>
      <a:defRPr lang="es-MX"/>
    </a:defPPr>
    <a:lvl1pPr marL="0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1325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2650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23974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65299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06624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47949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89274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30598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8162" autoAdjust="0"/>
    <p:restoredTop sz="94660" autoAdjust="0"/>
  </p:normalViewPr>
  <p:slideViewPr>
    <p:cSldViewPr>
      <p:cViewPr>
        <p:scale>
          <a:sx n="70" d="100"/>
          <a:sy n="70" d="100"/>
        </p:scale>
        <p:origin x="-1194" y="-108"/>
      </p:cViewPr>
      <p:guideLst>
        <p:guide orient="horz" pos="2438"/>
        <p:guide pos="3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8091" y="2404621"/>
            <a:ext cx="10405032" cy="165922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36183" y="4386369"/>
            <a:ext cx="8568849" cy="19781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1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3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5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4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8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0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295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374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74880" y="309987"/>
            <a:ext cx="2754273" cy="66046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12061" y="309987"/>
            <a:ext cx="8058798" cy="66046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007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12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6971" y="4974086"/>
            <a:ext cx="10405032" cy="1537379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6971" y="3280820"/>
            <a:ext cx="10405032" cy="169326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13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26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39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652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0662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47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892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305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64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12061" y="1806153"/>
            <a:ext cx="5406536" cy="510847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22617" y="1806153"/>
            <a:ext cx="5406536" cy="510847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890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12063" y="1732688"/>
            <a:ext cx="5408662" cy="72210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1325" indent="0">
              <a:buNone/>
              <a:defRPr sz="2400" b="1"/>
            </a:lvl2pPr>
            <a:lvl3pPr marL="1082650" indent="0">
              <a:buNone/>
              <a:defRPr sz="2100" b="1"/>
            </a:lvl3pPr>
            <a:lvl4pPr marL="1623974" indent="0">
              <a:buNone/>
              <a:defRPr sz="1900" b="1"/>
            </a:lvl4pPr>
            <a:lvl5pPr marL="2165299" indent="0">
              <a:buNone/>
              <a:defRPr sz="1900" b="1"/>
            </a:lvl5pPr>
            <a:lvl6pPr marL="2706624" indent="0">
              <a:buNone/>
              <a:defRPr sz="1900" b="1"/>
            </a:lvl6pPr>
            <a:lvl7pPr marL="3247949" indent="0">
              <a:buNone/>
              <a:defRPr sz="1900" b="1"/>
            </a:lvl7pPr>
            <a:lvl8pPr marL="3789274" indent="0">
              <a:buNone/>
              <a:defRPr sz="1900" b="1"/>
            </a:lvl8pPr>
            <a:lvl9pPr marL="4330598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2063" y="2454791"/>
            <a:ext cx="5408662" cy="44598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218368" y="1732688"/>
            <a:ext cx="5410786" cy="72210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1325" indent="0">
              <a:buNone/>
              <a:defRPr sz="2400" b="1"/>
            </a:lvl2pPr>
            <a:lvl3pPr marL="1082650" indent="0">
              <a:buNone/>
              <a:defRPr sz="2100" b="1"/>
            </a:lvl3pPr>
            <a:lvl4pPr marL="1623974" indent="0">
              <a:buNone/>
              <a:defRPr sz="1900" b="1"/>
            </a:lvl4pPr>
            <a:lvl5pPr marL="2165299" indent="0">
              <a:buNone/>
              <a:defRPr sz="1900" b="1"/>
            </a:lvl5pPr>
            <a:lvl6pPr marL="2706624" indent="0">
              <a:buNone/>
              <a:defRPr sz="1900" b="1"/>
            </a:lvl6pPr>
            <a:lvl7pPr marL="3247949" indent="0">
              <a:buNone/>
              <a:defRPr sz="1900" b="1"/>
            </a:lvl7pPr>
            <a:lvl8pPr marL="3789274" indent="0">
              <a:buNone/>
              <a:defRPr sz="1900" b="1"/>
            </a:lvl8pPr>
            <a:lvl9pPr marL="4330598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18368" y="2454791"/>
            <a:ext cx="5410786" cy="44598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92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134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106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062" y="308193"/>
            <a:ext cx="4027275" cy="131161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85975" y="308194"/>
            <a:ext cx="6843179" cy="6606431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2062" y="1619805"/>
            <a:ext cx="4027275" cy="5294820"/>
          </a:xfrm>
        </p:spPr>
        <p:txBody>
          <a:bodyPr/>
          <a:lstStyle>
            <a:lvl1pPr marL="0" indent="0">
              <a:buNone/>
              <a:defRPr sz="1700"/>
            </a:lvl1pPr>
            <a:lvl2pPr marL="541325" indent="0">
              <a:buNone/>
              <a:defRPr sz="1400"/>
            </a:lvl2pPr>
            <a:lvl3pPr marL="1082650" indent="0">
              <a:buNone/>
              <a:defRPr sz="1200"/>
            </a:lvl3pPr>
            <a:lvl4pPr marL="1623974" indent="0">
              <a:buNone/>
              <a:defRPr sz="1100"/>
            </a:lvl4pPr>
            <a:lvl5pPr marL="2165299" indent="0">
              <a:buNone/>
              <a:defRPr sz="1100"/>
            </a:lvl5pPr>
            <a:lvl6pPr marL="2706624" indent="0">
              <a:buNone/>
              <a:defRPr sz="1100"/>
            </a:lvl6pPr>
            <a:lvl7pPr marL="3247949" indent="0">
              <a:buNone/>
              <a:defRPr sz="1100"/>
            </a:lvl7pPr>
            <a:lvl8pPr marL="3789274" indent="0">
              <a:buNone/>
              <a:defRPr sz="1100"/>
            </a:lvl8pPr>
            <a:lvl9pPr marL="4330598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9238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99364" y="5418456"/>
            <a:ext cx="7344728" cy="63968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99364" y="691642"/>
            <a:ext cx="7344728" cy="4644390"/>
          </a:xfrm>
        </p:spPr>
        <p:txBody>
          <a:bodyPr/>
          <a:lstStyle>
            <a:lvl1pPr marL="0" indent="0">
              <a:buNone/>
              <a:defRPr sz="3800"/>
            </a:lvl1pPr>
            <a:lvl2pPr marL="541325" indent="0">
              <a:buNone/>
              <a:defRPr sz="3300"/>
            </a:lvl2pPr>
            <a:lvl3pPr marL="1082650" indent="0">
              <a:buNone/>
              <a:defRPr sz="2800"/>
            </a:lvl3pPr>
            <a:lvl4pPr marL="1623974" indent="0">
              <a:buNone/>
              <a:defRPr sz="2400"/>
            </a:lvl4pPr>
            <a:lvl5pPr marL="2165299" indent="0">
              <a:buNone/>
              <a:defRPr sz="2400"/>
            </a:lvl5pPr>
            <a:lvl6pPr marL="2706624" indent="0">
              <a:buNone/>
              <a:defRPr sz="2400"/>
            </a:lvl6pPr>
            <a:lvl7pPr marL="3247949" indent="0">
              <a:buNone/>
              <a:defRPr sz="2400"/>
            </a:lvl7pPr>
            <a:lvl8pPr marL="3789274" indent="0">
              <a:buNone/>
              <a:defRPr sz="2400"/>
            </a:lvl8pPr>
            <a:lvl9pPr marL="4330598" indent="0">
              <a:buNone/>
              <a:defRPr sz="24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99364" y="6058136"/>
            <a:ext cx="7344728" cy="908451"/>
          </a:xfrm>
        </p:spPr>
        <p:txBody>
          <a:bodyPr/>
          <a:lstStyle>
            <a:lvl1pPr marL="0" indent="0">
              <a:buNone/>
              <a:defRPr sz="1700"/>
            </a:lvl1pPr>
            <a:lvl2pPr marL="541325" indent="0">
              <a:buNone/>
              <a:defRPr sz="1400"/>
            </a:lvl2pPr>
            <a:lvl3pPr marL="1082650" indent="0">
              <a:buNone/>
              <a:defRPr sz="1200"/>
            </a:lvl3pPr>
            <a:lvl4pPr marL="1623974" indent="0">
              <a:buNone/>
              <a:defRPr sz="1100"/>
            </a:lvl4pPr>
            <a:lvl5pPr marL="2165299" indent="0">
              <a:buNone/>
              <a:defRPr sz="1100"/>
            </a:lvl5pPr>
            <a:lvl6pPr marL="2706624" indent="0">
              <a:buNone/>
              <a:defRPr sz="1100"/>
            </a:lvl6pPr>
            <a:lvl7pPr marL="3247949" indent="0">
              <a:buNone/>
              <a:defRPr sz="1100"/>
            </a:lvl7pPr>
            <a:lvl8pPr marL="3789274" indent="0">
              <a:buNone/>
              <a:defRPr sz="1100"/>
            </a:lvl8pPr>
            <a:lvl9pPr marL="4330598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171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12062" y="309985"/>
            <a:ext cx="11017092" cy="1290108"/>
          </a:xfrm>
          <a:prstGeom prst="rect">
            <a:avLst/>
          </a:prstGeom>
        </p:spPr>
        <p:txBody>
          <a:bodyPr vert="horz" lIns="108265" tIns="54132" rIns="108265" bIns="5413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12062" y="1806153"/>
            <a:ext cx="11017092" cy="5108471"/>
          </a:xfrm>
          <a:prstGeom prst="rect">
            <a:avLst/>
          </a:prstGeom>
        </p:spPr>
        <p:txBody>
          <a:bodyPr vert="horz" lIns="108265" tIns="54132" rIns="108265" bIns="5413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12060" y="7174437"/>
            <a:ext cx="2856283" cy="412118"/>
          </a:xfrm>
          <a:prstGeom prst="rect">
            <a:avLst/>
          </a:prstGeom>
        </p:spPr>
        <p:txBody>
          <a:bodyPr vert="horz" lIns="108265" tIns="54132" rIns="108265" bIns="5413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82416" y="7174437"/>
            <a:ext cx="3876384" cy="412118"/>
          </a:xfrm>
          <a:prstGeom prst="rect">
            <a:avLst/>
          </a:prstGeom>
        </p:spPr>
        <p:txBody>
          <a:bodyPr vert="horz" lIns="108265" tIns="54132" rIns="108265" bIns="5413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72870" y="7174437"/>
            <a:ext cx="2856283" cy="412118"/>
          </a:xfrm>
          <a:prstGeom prst="rect">
            <a:avLst/>
          </a:prstGeom>
        </p:spPr>
        <p:txBody>
          <a:bodyPr vert="horz" lIns="108265" tIns="54132" rIns="108265" bIns="5413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745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08265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994" indent="-405994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9653" indent="-338328" algn="l" defTabSz="10826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3312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4637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62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7286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8611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9936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1261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25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50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3974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5299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06624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47949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89274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598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7.png"/><Relationship Id="rId7" Type="http://schemas.openxmlformats.org/officeDocument/2006/relationships/image" Target="../media/image5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7.png"/><Relationship Id="rId7" Type="http://schemas.openxmlformats.org/officeDocument/2006/relationships/image" Target="../media/image6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7.png"/><Relationship Id="rId7" Type="http://schemas.openxmlformats.org/officeDocument/2006/relationships/image" Target="../media/image6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1.pn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5.png"/><Relationship Id="rId7" Type="http://schemas.openxmlformats.org/officeDocument/2006/relationships/image" Target="../media/image4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7.png"/><Relationship Id="rId7" Type="http://schemas.openxmlformats.org/officeDocument/2006/relationships/image" Target="../media/image5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de 300 metros entre variedades.</a:t>
            </a:r>
            <a:endParaRPr lang="es-MX" sz="20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cuando los pétalos han </a:t>
            </a:r>
            <a:r>
              <a:rPr lang="es-MX" sz="2000" dirty="0" err="1" smtClean="0">
                <a:solidFill>
                  <a:schemeClr val="tx1"/>
                </a:solidFill>
              </a:rPr>
              <a:t>caido</a:t>
            </a:r>
            <a:r>
              <a:rPr lang="es-MX" sz="2000" dirty="0" smtClean="0">
                <a:solidFill>
                  <a:schemeClr val="tx1"/>
                </a:solidFill>
              </a:rPr>
              <a:t> y la parte posterior de la flor se ve seca y café.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Cortar el tallo dejando unos 50cm y colgar boca abajo hasta que esté completamente seco.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Frotar con la mano para desprender las semillas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403746" y="4518397"/>
            <a:ext cx="2476500" cy="3158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3063381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Helianthus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annuus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G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irasol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asteracea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3168278" y="4518397"/>
            <a:ext cx="2873101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432974" y="4518397"/>
            <a:ext cx="2453209" cy="648072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 </a:t>
            </a:r>
          </a:p>
          <a:p>
            <a:pPr>
              <a:lnSpc>
                <a:spcPts val="120"/>
              </a:lnSpc>
            </a:pPr>
            <a:r>
              <a:rPr lang="es-MX" sz="2100" dirty="0" smtClean="0">
                <a:solidFill>
                  <a:schemeClr val="tx1"/>
                </a:solidFill>
              </a:rPr>
              <a:t>(etapa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6264622" y="4518397"/>
            <a:ext cx="2728401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 seca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9223" name="Picture 7" descr="C:\Users\Angeles de la Mora\Desktop\Marco de hojas\Asteracea arri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66" y="6606629"/>
            <a:ext cx="2696282" cy="11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Angeles de la Mora\Desktop\Marco de hojas\Asteracea abaj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958" y="6838725"/>
            <a:ext cx="2550915" cy="7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Angeles de la Mora\Desktop\Traducciones VO\Tren de semillas\girasol semill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r="9898"/>
          <a:stretch/>
        </p:blipFill>
        <p:spPr bwMode="auto">
          <a:xfrm>
            <a:off x="6192614" y="1998116"/>
            <a:ext cx="29195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Angeles de la Mora\Desktop\Traducciones VO\Tren de semillas\Girasol plant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1"/>
          <a:stretch/>
        </p:blipFill>
        <p:spPr bwMode="auto">
          <a:xfrm>
            <a:off x="3240286" y="1998116"/>
            <a:ext cx="287310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http://cuantascalorias.net/alimentos/semillas-de-giraso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/>
          <a:stretch/>
        </p:blipFill>
        <p:spPr bwMode="auto">
          <a:xfrm>
            <a:off x="9216950" y="1998115"/>
            <a:ext cx="2853060" cy="257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https://pablosalazarortiz.files.wordpress.com/2013/04/img_01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r="11765"/>
          <a:stretch/>
        </p:blipFill>
        <p:spPr bwMode="auto">
          <a:xfrm>
            <a:off x="215950" y="1998117"/>
            <a:ext cx="2880147" cy="257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ngeles de la Mora\Desktop\Marco de hojas\Apiacea abaj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50" y="6534621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ngeles de la Mora\Desktop\Marco de hojas\Apiacea arri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46" y="6622166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23847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Cortar los tallos florales cuando la mitad tenga una coloración gris.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Colgar los tallos boca abajo para que seque completamente.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Para limpiar la semilla, frotar los tallos suavemente. 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Limpiar la basura soplando suavemente y guardar. 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88367" y="4590405"/>
            <a:ext cx="2995935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 (etapa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736230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Foeniculum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vulgare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H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inojo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8856910" y="4518397"/>
            <a:ext cx="3272072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5940586" y="4590405"/>
            <a:ext cx="2878077" cy="440463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3672334" y="4590405"/>
            <a:ext cx="1793401" cy="50405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Tallo floral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apiacea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16386" name="Picture 2" descr="C:\Users\Angeles de la Mora\Desktop\Traducciones VO\Tren de semillas\hinojo semilla y flo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7" r="1"/>
          <a:stretch/>
        </p:blipFill>
        <p:spPr bwMode="auto">
          <a:xfrm>
            <a:off x="5904582" y="1744353"/>
            <a:ext cx="2914081" cy="28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ngeles de la Mora\Desktop\Traducciones VO\Tren de semillas\hinojo plant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/>
          <a:stretch/>
        </p:blipFill>
        <p:spPr bwMode="auto">
          <a:xfrm>
            <a:off x="359966" y="1759211"/>
            <a:ext cx="3024336" cy="28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://3.bp.blogspot.com/-shI5NFMancI/UULzYJkAgNI/AAAAAAAAA20/KhNIMN9orq4/s1600/2013-03-13+18.56.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r="21942"/>
          <a:stretch/>
        </p:blipFill>
        <p:spPr bwMode="auto">
          <a:xfrm>
            <a:off x="3497896" y="1763327"/>
            <a:ext cx="2262670" cy="286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http://cuocatascabile.kika.meglio.it/wp-content/uploads/sites/72/2014/11/lozione_semi_finocchio_pelle_grass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" t="6232" r="25397"/>
          <a:stretch/>
        </p:blipFill>
        <p:spPr bwMode="auto">
          <a:xfrm>
            <a:off x="8928918" y="1763327"/>
            <a:ext cx="3120981" cy="286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0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ngeles de la Mora\Desktop\Marco de hojas\Apiacea abaj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50" y="6534621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ngeles de la Mora\Desktop\Marco de hojas\Apiacea arri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46" y="6622166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23847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entre variedades; 150m.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Cortar los tallos florales cuando comiencen a secarse y colgar los tallos boca abajo para que seque completamente. Para limpiar la semilla, frotar los tallos suavemente. 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Limpiar la basura soplando suavemente y guardar. 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720006" y="4590405"/>
            <a:ext cx="2995935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 (etapa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736230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Petroselinum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crispum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P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erejil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8568878" y="4590404"/>
            <a:ext cx="3272072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6436759" y="4590405"/>
            <a:ext cx="2132120" cy="440463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4054512" y="4679133"/>
            <a:ext cx="2124236" cy="50405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Tallo floral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apiacea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17410" name="Picture 2" descr="C:\Users\Angeles de la Mora\Desktop\Traducciones VO\Tren de semillas\Perejil semil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59" y="1838327"/>
            <a:ext cx="2132119" cy="28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ngeles de la Mora\Desktop\Traducciones VO\Tren de semillas\perejil plan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9" y="1838326"/>
            <a:ext cx="3391979" cy="28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upload.wikimedia.org/wikipedia/commons/e/e4/Petroselinu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t="7113"/>
          <a:stretch/>
        </p:blipFill>
        <p:spPr bwMode="auto">
          <a:xfrm>
            <a:off x="4076279" y="1838327"/>
            <a:ext cx="2116335" cy="28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ecx.images-amazon.com/images/I/51vuoR6J4DL._SY300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02" y="178209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ngeles de la Mora\Desktop\Marco de hojas\Apiacea abaj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50" y="6534621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ngeles de la Mora\Desktop\Marco de hojas\Apiacea arri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46" y="6622166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238477"/>
            <a:ext cx="11041435" cy="1915980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entre variedades; 300m.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Cortar los tallos florales cuando comiencen a secarse y colgarlos boca abajo en bolsas de papel.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Las semillas son pequeñas, frotar los tallos suavemente para liberarlas.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Terminar de limpiar la basura soplando suavemente y guardar. 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16359" y="4552556"/>
            <a:ext cx="2378181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991373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Daucus</a:t>
            </a:r>
            <a:r>
              <a:rPr lang="es-MX" sz="1800" i="1" dirty="0" smtClean="0">
                <a:solidFill>
                  <a:schemeClr val="tx1"/>
                </a:solidFill>
              </a:rPr>
              <a:t> carota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Z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anahoria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9403666" y="4518397"/>
            <a:ext cx="2740528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6940814" y="4518397"/>
            <a:ext cx="2132120" cy="440463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4644557" y="4518397"/>
            <a:ext cx="2124236" cy="50405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Tallo floral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apiacea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18435" name="Picture 3" descr="C:\Users\Angeles de la Mora\Desktop\Traducciones VO\Tren de semillas\zanahora semill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6341"/>
          <a:stretch/>
        </p:blipFill>
        <p:spPr bwMode="auto">
          <a:xfrm>
            <a:off x="6912695" y="1801165"/>
            <a:ext cx="2304256" cy="27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ngeles de la Mora\Desktop\Traducciones VO\Tren de semillas\zanahoria flo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4" t="-397" r="17539" b="397"/>
          <a:stretch/>
        </p:blipFill>
        <p:spPr bwMode="auto">
          <a:xfrm>
            <a:off x="4644557" y="1801165"/>
            <a:ext cx="2124121" cy="27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3.imimg.com/data3/TK/VM/MY-739823/carrot-seed-250x2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r="4999" b="9887"/>
          <a:stretch/>
        </p:blipFill>
        <p:spPr bwMode="auto">
          <a:xfrm>
            <a:off x="9403666" y="1801166"/>
            <a:ext cx="2621757" cy="259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theplantfarm.files.wordpress.com/2013/03/colored-carrot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5609" b="5857"/>
          <a:stretch/>
        </p:blipFill>
        <p:spPr bwMode="auto">
          <a:xfrm rot="16200000">
            <a:off x="2240463" y="2366445"/>
            <a:ext cx="2789238" cy="16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ckgphoto.info/carrots%20(Medium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r="23059"/>
          <a:stretch/>
        </p:blipFill>
        <p:spPr bwMode="auto">
          <a:xfrm>
            <a:off x="287958" y="1798567"/>
            <a:ext cx="2406582" cy="27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 Subtítulo"/>
          <p:cNvSpPr txBox="1">
            <a:spLocks/>
          </p:cNvSpPr>
          <p:nvPr/>
        </p:nvSpPr>
        <p:spPr>
          <a:xfrm>
            <a:off x="2163721" y="4552556"/>
            <a:ext cx="2995935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Etapa comestible</a:t>
            </a:r>
            <a:endParaRPr lang="es-MX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ngeles de la Mora\Desktop\Marco de hojas\Leguminosa arri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34" y="6534621"/>
            <a:ext cx="3234441" cy="1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ngeles de la Mora\Desktop\Marco de hojas\Leguminosa abaj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742" y="6318597"/>
            <a:ext cx="3234441" cy="1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err="1" smtClean="0">
                <a:solidFill>
                  <a:schemeClr val="tx1"/>
                </a:solidFill>
              </a:rPr>
              <a:t>Autopolinizacíón</a:t>
            </a:r>
            <a:r>
              <a:rPr lang="es-MX" sz="2000" dirty="0" smtClean="0">
                <a:solidFill>
                  <a:schemeClr val="tx1"/>
                </a:solidFill>
              </a:rPr>
              <a:t>, pero si crece entre otras variedades el polen se puede cruzar.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de 3 metros entre variedades.</a:t>
            </a:r>
            <a:endParaRPr lang="es-MX" sz="20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Dejar secar completamente las vainas.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Para limpiar abrir las vainas a mano o pisándolas (la semilla no se romperá).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227014" y="4446389"/>
            <a:ext cx="3358820" cy="378604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808238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Phaseolus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vulgaris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F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rijol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smtClean="0">
                <a:solidFill>
                  <a:schemeClr val="tx1"/>
                </a:solidFill>
                <a:latin typeface="Sunday" pitchFamily="50" charset="0"/>
              </a:rPr>
              <a:t>Leguminosa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3823569" y="4446389"/>
            <a:ext cx="2873101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Vainas y flor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325868" y="4427824"/>
            <a:ext cx="2453209" cy="30659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 </a:t>
            </a:r>
          </a:p>
          <a:p>
            <a:pPr>
              <a:lnSpc>
                <a:spcPts val="120"/>
              </a:lnSpc>
            </a:pPr>
            <a:r>
              <a:rPr lang="es-MX" sz="2100" dirty="0" smtClean="0">
                <a:solidFill>
                  <a:schemeClr val="tx1"/>
                </a:solidFill>
              </a:rPr>
              <a:t>(etapa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6897811" y="4446389"/>
            <a:ext cx="1743075" cy="391842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Vaina seca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25604" name="Picture 4" descr="C:\Users\Angeles de la Mora\Desktop\Traducciones VO\Tren de semillas\frijol vaina pequeñ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94645" y="2340353"/>
            <a:ext cx="254940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Angeles de la Mora\Desktop\Traducciones VO\Tren de semillas\Frijol plan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4" y="1998117"/>
            <a:ext cx="33588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Angeles de la Mora\Desktop\Traducciones VO\Tren de semillas\frijol semill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17"/>
          <a:stretch/>
        </p:blipFill>
        <p:spPr bwMode="auto">
          <a:xfrm>
            <a:off x="3837530" y="1998117"/>
            <a:ext cx="2787132" cy="25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www.superchevere.com/wp-content/uploads/2013/11/IMG_077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/>
          <a:stretch/>
        </p:blipFill>
        <p:spPr bwMode="auto">
          <a:xfrm>
            <a:off x="8988409" y="1908933"/>
            <a:ext cx="3037531" cy="260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ngeles de la Mora\Desktop\Marco de hojas\Poace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2" y="6578153"/>
            <a:ext cx="2863856" cy="11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ngeles de la Mora\Desktop\Marco de hojas\Poace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818" y="6448375"/>
            <a:ext cx="2863856" cy="11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err="1" smtClean="0">
                <a:solidFill>
                  <a:schemeClr val="tx1"/>
                </a:solidFill>
              </a:rPr>
              <a:t>Autopolinizacíón</a:t>
            </a:r>
            <a:r>
              <a:rPr lang="es-MX" sz="2000" dirty="0">
                <a:solidFill>
                  <a:schemeClr val="tx1"/>
                </a:solidFill>
              </a:rPr>
              <a:t> </a:t>
            </a:r>
            <a:r>
              <a:rPr lang="es-MX" sz="2000" dirty="0" smtClean="0">
                <a:solidFill>
                  <a:schemeClr val="tx1"/>
                </a:solidFill>
              </a:rPr>
              <a:t>y polinización cruzada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Distancia entre variedades, 800m.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la mazorca y dejarla secar completamente</a:t>
            </a:r>
            <a:endParaRPr lang="es-MX" sz="20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Puede almacenarse en mazorca o desgranando para guardar en costales o contenedores.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Guardar en un lugar fresco, seco y fuera del alcance de los animales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460375" y="4446389"/>
            <a:ext cx="2077392" cy="216614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304182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smtClean="0">
                <a:solidFill>
                  <a:schemeClr val="tx1"/>
                </a:solidFill>
              </a:rPr>
              <a:t>Zea </a:t>
            </a:r>
            <a:r>
              <a:rPr lang="es-MX" sz="1800" i="1" dirty="0" err="1" smtClean="0">
                <a:solidFill>
                  <a:schemeClr val="tx1"/>
                </a:solidFill>
              </a:rPr>
              <a:t>mais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M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aíz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7704782" y="6678637"/>
            <a:ext cx="3960440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poacea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2736230" y="4446389"/>
            <a:ext cx="3512567" cy="320424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6192614" y="4446389"/>
            <a:ext cx="2484703" cy="24900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Etapa comestible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26629" name="Picture 5" descr="C:\Users\Angeles de la Mora\Desktop\Traducciones VO\Tren de semillas\maiz plan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4" y="1710085"/>
            <a:ext cx="2105792" cy="280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data:image/jpeg;base64,/9j/4AAQSkZJRgABAQAAAQABAAD/2wCEAAkGBxQTEhUSEhMUFhUXGRoaFxgXFxcXFxccGhgYFxcYFxgYHCggHBwlHRQUITEhJSkrLi4uFx8zODMsNygtLisBCgoKDg0OGxAQGy8mICQsLCw0Ly0sLCwsLCwsNCwsLywsLCwsLCwsLCwsLCwsLCwsLCwsLCwsLCwsLCwsLCwsLP/AABEIAQMAwgMBIgACEQEDEQH/xAAcAAACAgMBAQAAAAAAAAAAAAAFBgMEAAIHAQj/xAA9EAABAgQEAwYEBQMEAgMBAAABAhEAAwQhBRIxQSJRYQYTMnGBkUKhscEUI1LR8AdicjOS4fGCohXC0iT/xAAaAQADAQEBAQAAAAAAAAAAAAACAwQBBQAG/8QALhEAAgICAgECBAUFAQEAAAAAAAECEQMhEjEEQVETIjJhBTOBscEjQnHR8KEU/9oADAMBAAIRAxEAPwDrxpGuniSfX25iLEmTuNIT+yGPGWr8PNPAT+Wo/C/wnp9IeWaPJi4pPZzztpVhKyCb8o57iqO8Bh4/qHgxNR3oJZQ02hR/DkWIhcnsRLsWsOpiZmVJZSbp/aHfEqeprQjNwAJYEaLIgHUYecwWiyhHUexiRNoUZvHLUoHmL/tGONnoK9HG6uR3BAmEhYU194J1tSpPdzUm3yMEP6s4c9RLAF294UsOM1Y7kucqmAjl+RijJqXt2ey46VoYKbHErzS5qAUrsk7oP7Re7RYQKaVJVmJzajUXhUqadSCUqDEQfwPFe9Ap6hTgeAqu3QwGOEIp160KTvTMlUyZszK7Ah320tFbDpeSoSlV2Uxi3WzUypgYWaxTcHygZjFclZC0WUdfSBhGSnVG9bPe1lQFzmSOFIYRUkVmSUuXlDra+4j2UpSlhYS7bM8Vp7lRJ1JvDnj59rRjfqa0tOVqCE6ktBeZS9xNyKLjKfcxTwmaEzAWzdBrB2hpRPqJZNwrUcgC5Eaq5UbEEzpVzFiiS6SORgp2kpEonqyeF7QPo7KPWOdk1cfY9VM2ohZSeRtFmjFyn1EQo4VvFmYnKoGJ5u3/AJNRLSFlFPtG+Vl+caVIYpWIs1AdiIRLdP3GHikRPTnaISp2MSILMesKfRhuZcexYzCMgOTCo2VILNvtDp2TxrMBJmHiHhJ3HI9Y59gWNC0qoLK0SvYjbMefWGNcljmTY7EfWPuYzvaNi62htx7De9Tl/wBvQ8vWOaVMvKspIv8AxxHTMCxMT0ZVeNPiHPkoQC7W4M/5ybEeL7Kg3vYU43tCgqkgrgGIGQou+Qi4+hjWmkuwi+igB+0LAWmc+7R40qqrUmXmOUsARd3bSCJw5VJUgqAZTEnzhjkYMiTUficnENRsevnFPGazvphzNc2HKOZ5bjCHB+v7GMXO2tbJWQmWAVjVQ+kKxEFe0dEJU0BO6QYGoTE+GCxwUUJlfLYw9n5sgy1KqFlJQUlDa+ggfiEuXNWqZKGUJNwzAjZYG3URN2bp0qnhK9CDr5RXzFKz3dwCW6h94uxPlGglLVPoYuw60/mJUwDC+/pFbHqcTZyUolhCLhJ3V1MUaBASoTAXSS+Xo9wfnDriFCmalCkAum4blAZsz+iGn0Ek6o57hFLMTUiTkZecMDuCWPyhj7YUxpZ6RJLKyjTmbGMxOlKJn4jMq3hUdfLzEBkTFzJhqCrO3CQbnzjJ6TlW/wDQMtaLEmXMUgqW5O5PM7RCsMxhtk1cpdIUIAzqPFzBG8BVULDMssk+EDxK6gbDqfnEGSDVP3QTh1RWnJ0MWinMgHcRtLXZglPrxH5/tFilmA8KkAPumx9nb6RK1H3NSRFlzS23GkZSrdDbiJ0Ssqik368wYqyhkmFOxhVdx/UImliNibGPE2eIZk28Lq2CSpn9Y9gYZsZDPgmcgTitSoMCnQa7Ewc7IdqHaTNVb4SdU9H3T9IoUVSmanKpjAjGcKEv8yWSCC4EdnxM/GXw3pgQdHV5NSqTME1G3sRuIe5E9E+UFpuFC4+oMcU7L9otJE46gZFHrok/aHzs/if4eb3aj+Ws+xjrRkUQka1dGZMwp21Sen/EEKMhQ+v7wWxilC0j5HlC5LWZauo1HMR56PNUw3+HzhjrsYF1WAoUpyllfqGvrBvDlpIsesEVyAY88cZqmbxs5B217MzcwnAZpYDKy3UG3blCxhtGpSZoyljLUpJI3R+Zb/xSqO/zKZIDnSObdqFpM2VPlK7rJcJAK0qH9yQzOCxZ9TEmXAoU49fwY8duxJwyjmKUAgHMfSGHBqUylKkzcqM3x6lhqA+8M8qfKKUqQUgja1ukD8Zw8T9nGscSP4hkjlSkqSB+HxBNNJkhRlpRwO+YHjub7t8oZKSWUqRIlnMkpdKxqQdHGxFwfKFcYYELzglCgl0oF8wzolqB6/mAw59m52QSO8AExImJOhDcKvuY6aTlUv1v+BqVx36FPt1LRLlyJB1Op58ifX6wn4Phae/yKKkFailJY5VEgW+cGO09SubWJKk8C7Sz0Tv6wdwiQUTWUjMZaHAa+YtcAto5D9I2S52mDGHO/sUZ2Gy5ChJlJClDxE2c7J9d+jxTxnDVomkTFBSiAXGmmgGzaN0hdxibNE8lE7MrMSpIKc2Yl3ZClWFhdmy9YOUM6omFAmSpin+PKSPUtAeVglLA67Wzcu9HkqkiVVK1xBRVKU+IAHk4f21iNaL9DHzcpST+YDiVqmUMqFb8QPlZvnmgbV0hJC7AA8SjoP8AnpBpSUgOsEj9ILPyvsIF4pPMxNwABolNkjyH3N4pxyXJSl9lX6Vs10Vpp3FwYHzpl4sSVPL8jAirm8REOx47k0Kk6NlLvHkVs0exVwF2XVYYEJzIICkhyHcmK2JVCZkgnce8OVHhsiolJVKmNMILp5vCb20wRdPkKk5SQxbRTbxXHxZOSlJ9eq/YNwAlYsDuykvwD6mHHs52iExAkzzcWRM5HYK/eEIjhT6/WLmGqD5ToR89os5OCMb4n0B2UxbvZZkzDxot5x5ilKT/AJJ06jcRy7s3jS5MxLm4a/MR1lNSJ8sTE67w2M00OUlJFLC52VQPwn5GG1CrPCdmZRfQ69DzghPxnLLbcBjDIyoKLog7QYvZQBZiR7WjmeMYhlKVg6G3ptFrtHi5ux3MKk+c6QFlkzHY/pILOel2PSESlyYDlboeMXxCmEiSqlUEGYAFCx4teIKBBvb1i9RVpCA4SXBsnhUWJSbCzODsNDpCh2U7NzFkKnpyygrhf4lC+ZPMAAnkWENGKAGaSgBI0Avfl5BgSepgJY4yVzVnS8XFyjc0SYTVoM8vLU7OM17WcDm5Cf8AaIjl1hURMW4ASt8vJgB8hrFOWtpgUBlI3SwYcwxteLSZaVFSC7qBDDZhu+20C4/KkgsnjVDQRkZJiaaYzWdtSE3t5lonqFqMta5RJXOB1/uKmPlwptAr8IuXICkBBXwpCAtISkBASpbP/kObQRqaxHdJS5SyQFBOwDHMM1ieJRv0hfBonUWnQvyaBFM+VXE11AAzFHcv/wAgecL+JoC1PlUSDYzVqWfMZcoEGu0uErkSUTgolQUQW0IB1PnCpiGOJmJIQCFb+cJeTPKVR6JcildI6LhpUZSCtsxS9txsYnOkKUztGZQShA4ZaElZOulkJ6q/c7QfkYgibLTMll0qHqDuD1ji+X4zxP4i6f8A5/3oa9HlTUag6wNK7kR7OPG8aVQyl4XCIuyrSeJSObwHrRxwUWvLNSebftFDF0suOhi+u/dAS6Ie7jyPM0ZDtgB2ixMBSu4ASxdI8t4YO1FDNxCkSpQaYi4AHi8oSMGmhMy7AR1PsnXqCeMcI8JO/lF3ja+T0HLeji2N4LOpQhM5BSVOQ+4tA+UWjpf9ZK9M4yglnlkg8+IafIRzNMUySAkthlFQ4SrcD6WIh77G49k4Sbfb/iOaylsILYTVlJBGo+Y3hMfk0DB8WdkrEghwbKFjC9ii1JQQfKMwLFwQJajwq8J5HlHuNSrHqGP2MPbtDnvo5tNnmYsyz8Vh57ft6w24F2dQoS8yXy5y5uAAxUsgi5fQaR5RYRLlIFSsAkryszl7MA9hrdWvLcg5h1eArMEguA4/S93D+T35AWe5Qh7nQ8TxvluXZemqCEElILMATcgEuWGxJTveBmL1BK0rYlUwA5BcmwYAjTc+saV81S0BD5UkA5SbqypyAqvox0UdAN7nTBaEnOVKKRpmGUqIYEpSDa939oyXsdSMOK5SBiyoqUOFweNTulF9nfOQ+gg2ioQEKFy9gABm241q208Kffnfkypc1QQsEqA4Bolk6BZ9gzxWnUanXcMlWx5hzvf3hUrSsyUk+z1c4GWCqybggHUWOm2pHW8CZIQpayElKgMq2Lgg3zNp8PWzxfXKRlKSXcPcEBxodfP3jWiSRmUGJAckh9mQOtyfQQtPkxMoW9A1XaVCpsyTPBMvvV5QNw5ywp4zQIRONQGlyjoNVKI2Snc9dB9TacFC5+YrDP4Q7rVoAGvcgk7+7gvjWGGQpCihClKKUgrfhBLcCUsEgc9esBjjJO/TdnInCUHUgDiFC8uTPB4VBlI/S+/U9Yi7NyVS6hctJ/LWHy9eY6wz45UhE5MulkoncPHnzrTtYsoW84hlT0SiJ06XLkrLJARmDPawUTE/kcFqT09VQtxXLk2az5bEg6xFUh0HmIJY3TAkJQ5VrzcawAWtUct4XGX2AkuLplSoLgHfSNMYDpSvmI0UrURJPGaT/iYqSqn9/wBwO0CwYyPckZFNoAkRTKM1XCQElyOXSHWgl1NUlOU5Eo30eN+1ciSoJnSRfSYB8XKGHsM05AI4QPhi+GNxdDqV6FXtn2XEqkMwqKphLqJ33+0cvEd+/qDVIEsyQ2ZUcFq5WRak/pJHsYY0oujJqjdBielmFJeKssxKkwtimNWGT3BQ/VMM9BXd6jJMBzpYE8wSwPnHPqGoIbmn6Q64RUEqSUpzOCU2dlFJ23s/12jcTv5WP8ZcppHs6ZbJ1Ci2xuCb6eIgH13iVM5ObJLUkuyFOVBwCXJVzuA/MCBc2ozZ7hPi4QQ7i19Sxc33b1i7hGHu1gAs6hg/9oHreHtn1MMahGwpV0gKky1Ssy2BTkzuG8TtwgXDu3Q6xhmSkAFp4UoXsgJLMNHD2I06RvlAWoS84ToEKvbr10s+wi+O8biYfCMwLhN8xWEgk6Gx3BYWMC/sBu7ZDR0mUFSu8TlHhWxSoHVjqDow+cVasqcML2yhwq2oBc3N9dovy6eUVKHGxFiOEOBeygA2vtEFRnJIUgle6leJQ0chx7iEZJ16GWrIaoTEpyrlofUKDZxtqCxGkVKKmIUBNASkFwMxcvZwC72JtG/4fTRy2xYbs5LfWNjKSlAY8WYZha27g66bgxN8ZOVAuVKgTgVQKeolzZjFDkaaEjh0HNvSCPa/FQsy1qQlSlKZiVMGtbKoQIq1Z2BIOXl56uzRpMaYEzCoZZQGviWYx5XGNelnO8uNvkEqrGk0cvNLkS1qVZWUzUvzZWc39DC9ihk1ATNm/iJKn8JKZqU72YJP1MQYtipmTZDlkgkZANAd+sRY2VEqYEo1HQNDG1p0iCVpbHDBKxNRUhSVZgmURwu4UGYkeYgHiWJp7+ZL0UDpz5tBr+lCpUunnz1qAaxfZrwsYqqXUzjNTYkuG+UDmhjWNJr1AnK0azlOXiamLhSeY+kR1FOUKKDtHkjUecSSj8tC0eiVHkXskZCOZ6ivOrrKl5nHOGv+mnaKVLlze+mJCxZAPxeUCq7Apb3LHcCFzHMIQgZpaiDyeOsvKxxycb2eTpjtUnPNUtRCixU2rco5z2mlNPJ2UAr7faGnsIvNJqCXMwhg/lpATtNSLEiRMWkg8SS/uPvDpPaC9BfREwiumLVMpPxgkdCxHXQvGMCjaWtrwy0xUmVLAJdRUbHoBY6PdvUwLwpITMzJ40spxcG6SA48yIYMQS0mWtBsg92PLILsf8SIZjh6nV/C8P8AU5y9CxRUCVh/iCTuwLC4BfYF9bkwbRWICRJlJ1YAi7nLctzdRHk8LFNPJMuUSQQq7Fgp2ze2jXctBCgqgFEeLKshI0YCz+R1J6dYZdbO7OPuMCQSngACgbAOVDNqLWAY3PTyj2nUUspSj4nAy5yCwD5HGzB+kQSqtBClBSlKCC61BwpyCUykD0Lnm7RrXymA4uIhJVxBRTZznsxV0SQA8LbFV6ElZWJJYZ7nZOUXvoVHpHmG1hJ7tRzIOYsq7EJUrh0KScv/ABHkmYtSCmW6kAOtcwJZIvdJ8QHrdogp0FDkHS4Jtc6a3+kSS+q7AcU9ESp/NwOq1fLSIKqsALpS1mfXSxuf8okxJSlsSpWY7kqU/wDuMDq6lUFMQCbAsGG5ELWOMU5WecVVmk1BZ8qvt013ipToYqSS4zZin9L6/UR4ZzHKEvzuoAc9DF2WygStJdtfC17Od06eRMCtaIc0b/QC4qpOZCWvm4ft/OkSVFKtDgqBJDq6DlFPGpZJBlK4kFyfoPnBavppiKWTmDzVcUwjcHQfOHWnFEM5NptlvGZMunoEISMucArbcmF7s9haFzZbLJYhRG1rwwdqETZ9C6k5Cgh0tt5wvdh5OSoObZH1IjZr5HJMlrdjT2jp+ITB5H7QCG8OU5CZiFJ5/taFGZLZSgYhi70DWyymcGjIHuYyF/CRlj7hFHKnUeaYohRHiBu8ctx6knSZjTCb6OdRsWhg7P16ypEn4Soe0Rdq6Y1OIKS7AAJBOgYfvHVSxxXJJL30bSvRRwDHe4U50NjDP2uxKXVUfAGKCFD01+RMLf8A8KuUsS1hJcZh5QYFAQgIdkq1ETZfKhFpG85RuIiCJpZjWpklC1IOqSR7R4gxa9oFhvAU8RLOoC3QXJPyHvFmbVEr3AABZ23yszXvFHBZyu8SlJIzKAsctyWd9vPaCs6nCFrcAlJCQFH4yHKVXc+FQfmA8Nh9J3/wxpYtfc8oqgb6g8PRO+8HaBMooZAUpbcSlPz8ASlmOur6QDpJveEICAluNRQLnKHAP9u/X0EbTcTClISlCeEsS7k8VyTtyHlBM6UlpIKS6tQ1HxcISGYAWawtbU84NSUJy96ogqKgEoAcJHk5301NntpCnMQUrKQb5ljmwSrKPp9YasGq0y8s2YwlpzFI1K1gNmA1IHPZmteJ8m3SMyOlonnSFIspyQwCVag7euti7a8omopSpi0hQIF1a2La38gzx5Mxfv1KypyoSw5qmLJ8I820Fr7xSn1JClusZQDnI3d2loB/uOvJJO0J47Ep2thPFDLSjNLKFLUySSWCXuciSb2BA5Ac4FVlaXmrUDnJOugJdvLhD9G6wDFapRQo3CErU3VwAD7j2itj9ZNOWXfMSqas7lUw39BlA9I9k2heR8Ymq9Q24+v86xelEhGYkByU3JYhhm6fEIFUvhD3IZmu52v8oKVyOISCsskGzBsxDqHuBfpCIqn2TqrbBlfR53VcDdrv59YZOzs/vZYMyyJSxc2cDS0L8uqZJB3YN1JYfOz9Yq4fjMtM5JmvkB4kcurQ1Kzn+R8stLTG3HsaTOk1ASk5GZJbXmYTOykl52rug39RE2MVEycpUqmUChiphqx2i92MwaZIUVTEs6LepgsmsTJ2mlsIETJZLORFKoSVLdrmGlS0g30aN+ztAmZPQtuFLqP/AIm3zaOdF7FxjboJ0nYqRkRnBz5Rm/ybi+bxkM5X5R5FFFnGPsc17K4WkmQWubxa7aUSKeYlZZzzhewDFloEuYk2SLvBOonmtqQZqgQEm2wipTjx4vsTGKb0Bp1cJkzvAsXYE9BsIkxHFWPdoAUwzOOkA8Zw/wDCrKwxSTpyixIq5YCJiUta8TZcELTas9mTVSYLxP8AMaaBc2V5j/hvaByTBGXMHeKRsp28xcfcRTnymvFkHWhDewlg1OVlZA8IcXbQuWfoPZ4OTUompTNCmWUutCgpIBbLmzCxuX/7henZpSJBDgqSZg13WpAP/oYYMPncC0E5FlBLNrmAcHk9j0IGgJajHXR1vw+SUuP/ADs3o6OeCSAkhSVArQoKScwLhYSXDA7gac4DtlmKSo6Gwsd3D3tqbc/lfpJyklTFiSLO17ux2e4tyiLE5oJUspC5hLlg2YnxLtrpYWeDkdtXeydE1JmI4TmmrA8V1qUpsxbRIdo0mT1TKleYjKlRQ+yUSySpuhIinQFXey5x1QQoDRynityFgPWLWFzlSgooGeZbMoh0JJOvFYkMpn0La7IasXJbGCXWFNgyVfCNMo2J5KOvRhA6oqc5EqWQtKSHy6KJ1IPoEvy84H1alFJYjMomxWN9Sb3OkeUaFSRnUOI2Sjc+fJN+bm3mBoySdUi1ImKTJBVlTm8L+JWU7D9Ls6jukanSlV1RUrNFaonLUoFWw3I0AsG5chtE3dBr8/Qfv5QjIukReVdJIsYU4ZVwzEEbXsr3B+u0bTZhVkW+mckbtqPqB6RrWzlS0iWAykuZg3voD1ANxs7bRQrJpTKvYzFOkcgACR7tHlHYEdKixJVoWcafPT1eIqrBFz5kxSAGBLk9CR9olwiQVEqA4UpBUXYWcj5h25AxXm4qUoKEkgqvY7GGQtPQnLBNWwbhqVImeIoLsCIeqUmUU95NK1qS5B+G9mjn0k/mAk2dz5PeGXHKyZNqO/kodEtKUkDcNePZoclRHKK4/cPV9SVKDaQ4dm6bLTFZcBRa2pAP0d/aEGhCpndFIPGQEvuSWH1jrHcgJSgPlSGHI5dT6xy0nF79BeGL5WymnEEfpPsYyPFKDn94yC0U6OQdnVKKwgh0OXh2wvDZCpjqmFLWB0HlCThk7u5p2ubcobVTEd2x11eLUlyugcULTRZxfsSZ4Jll0Ow38yIA1eAS6ZBlrCioGHWixxUuWnKQQLsYGYjTrrFTJgSQjK7mxcQ3JuPyi86lGPGWxErsPlpmkEkOgKSRsf4IpTwFDMN9fPeLNXUqRODJ7zhYAxex2lEtEqZkCM44xv0LdPvC1fFe4n4bkmwbJVn7kKN5aVIS5s7qWgeTrPtFuSqYFEEKAIbjSTYAgOSOkCpwykuHB1HPkRyPWDMunIlyprrOdw1yEMXALWcuCOkV4pWdD8Plb+6r/RcoCsTEpHEb8JSxKsvAQTbUjf6xSrqVpypSpgspsinCgSxCUqAI35jeCVTiZMxkAJCSFJKrqSoZszE3y7NocqdxHlXUSVJM2ZTtMcnOFKCQq6kgI0L3OttrQ9o7m7soKnS0ZitJUohgsMWNvElwDod/eK6M6wMy0kJLqzcIAAAAAZhoXY7mNKupCiV5L9FMLW8LabegimmsSm65aj/ivKbdVJUPlCmgmkEa6bLBC0FBUE2UouAd2SdTu50bSBU65BMzMS9xmPnct/DF1NTIVL7z8LMmATMhzVH9uYDglpIFlX/t6xV/FoyZUUyNXfPNPn8YLWHSMaFSaZJRqSVFgXOj3vtZPmINSqnuAJhI70pPdpYKyP8AGdQFNcJ13LMxF06vAUlCTyQHU/VZu2vxHaN0DhUWKgNX0BOjn2ieStkcnyVlRM8uSSSS7km5JJcvziWTR55yDUEypWVwSLlL6oB1HXSNa2pZQSgbA8SUhVxu3nzMeJAUHIdQUAC9g+5foCX6QSXFiWlHXuwjOqHl5EDu5aQo5HckgAus7qOa+wZhpCriE7LMSdQLegMGp6mRwl2Ub6OCE7dSNOQMCa5LBinUkweNbBzdFv8AEyJq90Asw5Qzpo5OQKkz8qiySkEMfOEmkkS1E94rKANt+kQoXlVbQGDljvokaXbR13sVgs1NSnPMzS5SCoaMFKsn/wCx9BDpVVNiQ7mwHQG0cipe1cyRJORReYGD3LEN9nhswbtChaUAkg5fQHz+0c7NBt8hqSabQzMneMioCDfN8xGQjj9hJzJdP+e2uY+7wbmUtQhGVclRRsd4pYlSrklBKFJmJNra+sN2F9rc6QmqQyQLqAcesXw2ZDK1fEW8HnKQoJnpaWLi7k8hHR66oCaXOWQFCw6Rz7tPjlJLqJfdfmI1U2xghVdrpVSji8AsAdoO2k7QqeRzZRr8OVLmSpkkBamJvpAnEpE+cnvpxSTsE7AbQw0uMSxwA7b7dLxthM2SJZzTEIzEtnUM1zfKjxK9BEyny+WCGYbdxfQq0eEBVOqYtd34B9X6RtUKXJTLcuhY4dcpy2IG4u4216wRGK00oFBKylJbiABVe5yjQdHMCcQrZc2YGsg3TbQ6P0cNFWFvZV4nyNv3LXfJQO8LnvB+ogciG15xXn1SVJCcjEqJbMrKToopADg+H2iWSsd4iWpspSUnOXZRdlp2sW9ommoRMlo7yanPKzgzEglRSyTLsGBPjF28IuYpOvGaQAm1IP8AphKRu2bnonMSpr76wPrJjkcKR5Pta99d4J4iE8SkldspJUkJJKnzWS4FwdzFBUt+I7pt/OdxA9nviWiORNspLBmvz5E/PU8o0EwqLD+efoI0kzClThwRoevP6xutTp2F9QAm3VhHhEpyekEsNUhuLMBzQxdWzgkcOj+/SLFMtwpKXzAueWUXL+rD36QLlTOHKE6XFvcPrG8oqYsGN3IUBa1tW5+8IlC9onrkrR4lyt9iS55nxX94KUaOEpTdZcnkA5a/kCTFCgqgkHMQEgG4uxUwFvMJ9Hj1WJOgJSkJN3VfMsPbMHYANZI8484N9gyhu2ZOUE31At1Llj0G94H1qypV7Mwby59Y9mKy3a+z/X6e8HJGGSpsoLLIZKTc3WXU7E6Et9IZBKO2Knt0LuIUapbZmch9Xi5gUyUlWaanMSQMn3g/V/gQEpymYSPE5sNtYHzpVOkPLSrONybNvBOdxJ5yUJUVqw5lgtpoIN4DUJlKZYdKteh5wApZgK+K6f40X5kzkbRPNWuJ6UqVD3mlG4mW849hC/H9YyE/CF2dS7VyjNWUaD4SNoX8JwaZkXLSHVuom3nD1PoxOl5hrFPC5ahmToYrlDdioumc0n9jpqpmUEHnDDW9mpSKYSh47EncmG6Xh6pYUpWp3gYJQWp3vzgLl6h+PiuWxNkyF5VS8jFIzX3AgNR0Mxc5Ckoe9th7x1Gvo0KBUFDNlItuOsUsNoZSqcJcpU1iNjCElFuh/wAHjISZ2CJWZ3eHLMCrAaRbl4Ie5KFHKBclk6aBrPpG0rASqZNTMmLCwXSrTNyN48m4lOlACYBMAsCNWHTeHQlSpD8NKN0DRTFIKcxCU+FJSpg5ubag8ukUF5kuwBG4O41PV7AwbxHG6ZaElKT3jh3tGmIYSrvAUkB05khwbKDZi+qQQRzhsZN9leOaegP3BX4CbJOYF7AHezMH+cYKMlJJUjgNku5y8wNAHt5iLhpZiJykIlqTmB8ObTK9iQCRu5Ea4LSgzwSQsFCjle1gVBJ9veGDnJUDK6h41ZQGSr4nJvcAg6x4KNWRRLAWZOhUxbhDddYMVFMFZwtakgnOOp1DnoLWiA07IT5N5N94TPLRD5HkcegZSA5lIBZxqzuwdm2jSuUwICR58tdn1PM8otVeGqAExPys/O/MaxTUsvmXckb7sGDjkwHtBRqXzG4pc0pEFQoJQkeJSuIp+SH9Cot/cI0pzd1a7/YDrEU9YzFR1PKIO+cjlDuNo85UE8QQVJC3sSbcuX3gl2cq5BSqXUIVMcASwNjf94qJlFcopFzt7xRlDKoG4IvAQ3GvYkjN22OSeyCshXm7pHwhWo9YW6mUUg3cXuLjltpvFyu7STpstMparJ0HPzihJqVIUSgsTbzHIiB36mycG9IylTE8xbCPJQ3P8MQz1XaF9sU9s2EZGwlmMguJlH0PSpEtdroXp06RrOny0zTlI6wEpsYTn7omx35GKawZc0g7/OGclQlsd0hExOUmxELNXSJkq7oqIz+FTbGN5NWQIodsa9f4RUyWAVyw7HcbwE6a0OxZeLNqmUKdISkZkMeIXf1hfwHGAmWpSUhRQTY73hNwntpOZSFrLKdrOz7Qx9jsNmKClKTkSfiV15CEzhKPYyUm3su4bjkqpqz+IcADhA06u0S1+GITNJlkKQXYH4Xi/KwuTL/00gc1HUxpNA2hE8jXRP8AE4u4iJj3ZpQUVykkjUga+kSYdKnz+6QUq4XTxBmS+bfqow5oMTSyXjy8p1TQcfJadlGowIqZK1BRJsS+ZLAnxPcdD8orq7PrQklOTM4fNdATmBYBvU+UH8z+fOJFXsdIB+TNhvy8jVWAK3s+jIkkjvEjKopfKU6CxOz68oE1VGSC3qORFnhyEpWgKVeYL+pH7RUwyk/1UrHMfK3yaNjKU01IXKbl2J9GsAKQdWLP6gge7+kL+LSghy1tn1/7hlrqZlWHMN8op9sKZ0IIF8l/Ny/86QeHJtDcMqESbpEcrWN1iMlR1vQf6jHgkziQVB0hSSQd7hwekH/6kJkhae7ACjctyhXoFadR9I9xJb7kl9SXP/USQ+sQpU3H3Ml4aoSfxCrIzZU8yf4I0kocvGCoWqWiUScqSSBsH1+0WZUthHpyd7BMUWEVZIdTxvVzNouYCj8xJayS/tpGJ8YuTMGqR2OUUpJWxIBIbS2kZBH/AOdX0jI5f/0ZfcDkD6WaTMeGmTN75GU+NOh5iE+nnAXglT1rEFOojpKQiLDyahrRi5wIIOhDERDUzQplAMSLjrESZB1MDOXsa9A7C+zdPJUVhOZTuH28hBzMpVvltG1PTxelyPSFO3tmttlXu2F4hVIKjyEEly7WiOnplKUyQVHpoPMwEk3qjKIhSgCNZVGpZZKSfKCipUuX/qKzq/Snw+piSdNUU2ZKf0ptAvGu2FRSGGBP+pMA6J4jGyzLT4UP1UfsIgCTGxTuTCuddI01m1Kz4WT0FvmI9lI15lyTC5jXa+VJV3csCYvcvwp8zuYN4TVd7JTMLcSXtpD8cZVbNfQuVkrjUNwrMP55wExWapThRJdy+7m8M2JpZQV6GAPaemyLylmVcGAxfU0Mxs59VSMruR5PfXce8V5cEMbklKy8UZAvHYi7jZVYWox4ekEJOErn5snw6+v/AFA+h0eGTsxiSZMyZmPiSGHMvEeSUo249kk75aAK6JUpQSsMTpE0ywiPtbii1zwo7Cw5CKgr8wjeM5JSYSurMyOYPYXIygcz9NoF0hzKaH3sZLllbzEkq+G1hCfIm+PEFv0KicOmkPkVfpGR03vByEZEnFA0vc4zhlPMnKZAtz2EOdBhIQGHErc7CJMHorMngljU7nygqsADKOFPL4lR01BUKSoqIlAG1zz2HlE0mS55xbRTMHVwjZO584ksNeFPKM4HqN6aUPMx7MUxZipR0SNYsU1KtQf/AE0fqI4j/iPvHqpyZbpli+6jdR8zHnGkER/hQkPOLD9CTf1MRrrCoZUAIRyERAFRdReN8wAhLl7HrNJUhrm5i0mWVWir3rwUw9D3gYwvs8iFWFqZyQBHNu22OFYXJpXITZcznzCT94cO0vaMTiulplgtaasH/wBUn7wpUmG/lrRoUpLQUoxhLococVbOfqw+akJ4SXD2Dx1nsrM//jk/4Qn0eM5sqCMqw6RbWGvs6CmnQlT2zD5mGSk5R2tmTS42WKmTnSr3ECO3VMciVpGgCj6gOfpDMumASVA7RUxml7ynQ2pQx9LN8olWppnsXZyHEzmSL3H7wMphrB2tkhFiLEE/W3mIGGQAxSXB+UdOOo0WuNIt0KWT5wUwGehNS6wCMu/PaKMkMGigme8wnzAhFcm2RpvlyRnaeqEyomKAADsAOlvtA6TrHs7UxvSovFS1Eaug/gUgkgDxKNo7D2apBLlKmKAzGwjm3ZeWlM5GazBh5mOlYhiEtKAhKhYc45ebJtyJ2/U0VW3jIE98IyIeUhdhGUoksm7f7UxYplEq4OJe6j4R5QOFQcuXwp5DUwyYPg61JBmflS+Xxq//ACPnHdirZ5KzSTIKlZUDvJm5+FPmdoN0OCoQylnvF9fCn/EfcxckIShGSWkJT8z1PONiW1h3FIYopGs9mLwtz5IBJfWCddWbCANXPa8S5poGTMnVASIpGc94E4jjEtF1rA6amF6f22SCyEHLzOvoIlSlLpGJWx5VWy5Sc81YQkbkwodpO2s2ekyaRKkSzYrYhSug5CEuuxMz1usqPJzp6QzdlZ7SlAXvqdoqjD4at9lOPGros9lcPMlC1rsSLDeDSklCQwdSnjyjBVLWSLAuDzgdMxla1KAGUIH/AHCkm22ypQS0yWahBShkMRqW0g/SpeWCNjAKgkqVqkhHN9TzhhwanIp0gnMXVf1tGtE+dVGidaOCIVS3pUF9CpJ/3QZVStLcwOw8BciYg/rPzAIiSUksiQvEqdnOe01CkTFy9mdPQtCjKlFKyk/zrHQO1dPmSV/Ek5T6bwozEvf0H1jpRf8ATK5/SV5q2ST0gXSRcxFXC3P7RWok/aPQVRJY6iVqwcZ9PpF7CZLqHv7RSqg8wiGzs/g6jIXPGxCB1Op+ojc0+MApdGgmNeKs2uUDmJJYuz6wfxfA1U8tBVxFdm5GAmKYPOQ3ASGdxeI4JPTJGMcrtxLYflDQRkK6cCnEA5DGQ3hAKn7HbOw9OlWaaoArBYE3byGghsUXN4yMi2H0mx6JERBOMZGR6XQTBGLFgSI59NrFrE0KUS2m30jIyIpdsH0EbGDAwRkZBQ6FwNSOICOoYNTJTRkpSAbRkZDsnSOjiDBQBKDDYQpVfimp2JD+4jyMhER0iz2yrFokoShRSG2i9/TWepdIrMSWm2fqATGRkHL8sm8js6TiKfyh5faFvCRxTh1SfrGRkcjJ+cjPQWe0SRnUNiq/tCTPSwjIyOnH6B0/ywJiRv6R7RaDzjIyH/2E/oioP9U+cda7PywKOlDWUtRPU5j+wjIyEeZ/b/lHn/BY7VF5qAdB+0JWP4hNzBOctaPIyE4Fa/UCX5f6hdM9X6j7mPYyMjB9n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/>
          <a:stretch/>
        </p:blipFill>
        <p:spPr bwMode="auto">
          <a:xfrm>
            <a:off x="2736230" y="1737931"/>
            <a:ext cx="1856271" cy="27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http://inta.gob.ar/documentos/evaluacion-de-hibridos-de-maiz-en-la-campana-2012-13.-red-del-sudeste-zona-tres-arroyos/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2" r="42719" b="22635"/>
          <a:stretch/>
        </p:blipFill>
        <p:spPr bwMode="auto">
          <a:xfrm>
            <a:off x="4608438" y="1737931"/>
            <a:ext cx="1640359" cy="27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1.bp.blogspot.com/-piAFWQhbop4/UrHpqBfoehI/AAAAAAAAAko/MF31NoG3nqo/s1600/mANpOST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0"/>
          <a:stretch/>
        </p:blipFill>
        <p:spPr bwMode="auto">
          <a:xfrm>
            <a:off x="8645587" y="1772256"/>
            <a:ext cx="3029442" cy="27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www.themijachronicles.com/wp-content/uploads/2013/07/corn_Milpa-Alta-elot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r="20429"/>
          <a:stretch/>
        </p:blipFill>
        <p:spPr bwMode="auto">
          <a:xfrm>
            <a:off x="6413369" y="1732543"/>
            <a:ext cx="2083501" cy="278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 Subtítulo"/>
          <p:cNvSpPr txBox="1">
            <a:spLocks/>
          </p:cNvSpPr>
          <p:nvPr/>
        </p:nvSpPr>
        <p:spPr>
          <a:xfrm>
            <a:off x="8677318" y="4446389"/>
            <a:ext cx="2997712" cy="43204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Almacenamiento</a:t>
            </a:r>
            <a:endParaRPr lang="es-MX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geles de la Mora\Desktop\Marco de hojas\Lilace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137" y="6678637"/>
            <a:ext cx="2022949" cy="8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ngeles de la Mora\Desktop\Marco de hojas\Lilace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006" y="6678637"/>
            <a:ext cx="2165161" cy="89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por variedad 1.5km.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Planta bianual, dejar secar completamente la flor y cortar cuando las semillas negras comienzan a salir.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La semilla es fácil de limpiar, solo agitar la flor seca. 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143942" y="4499832"/>
            <a:ext cx="2664296" cy="30659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3063381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Allium</a:t>
            </a:r>
            <a:r>
              <a:rPr lang="es-MX" sz="1800" i="1" dirty="0" smtClean="0">
                <a:solidFill>
                  <a:schemeClr val="tx1"/>
                </a:solidFill>
              </a:rPr>
              <a:t> cepa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C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ebolla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liliacea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2527425" y="4446389"/>
            <a:ext cx="2873101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Etapa comestible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908928" y="4446388"/>
            <a:ext cx="2070643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7640678" y="4499832"/>
            <a:ext cx="2093852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Flores seca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11268" name="Picture 4" descr="C:\Users\Angeles de la Mora\Desktop\Traducciones VO\Tren de semillas\cebolla plant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8" b="9360"/>
          <a:stretch/>
        </p:blipFill>
        <p:spPr bwMode="auto">
          <a:xfrm>
            <a:off x="143942" y="1782092"/>
            <a:ext cx="2664296" cy="27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ngeles de la Mora\Desktop\Traducciones VO\Tren de semillas\cebolla floració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r="11989" b="7769"/>
          <a:stretch/>
        </p:blipFill>
        <p:spPr bwMode="auto">
          <a:xfrm>
            <a:off x="5184502" y="1782093"/>
            <a:ext cx="2443535" cy="271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http://miled.com/wp-content/uploads/2015/04/Cebolla_UnCuat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38" y="2082880"/>
            <a:ext cx="2294475" cy="239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http://itsalongshot.com/wp-content/uploads/2014/06/onion-seed-po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r="9730"/>
          <a:stretch/>
        </p:blipFill>
        <p:spPr bwMode="auto">
          <a:xfrm>
            <a:off x="7763267" y="1782093"/>
            <a:ext cx="2101755" cy="27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t="12919" r="8810"/>
          <a:stretch/>
        </p:blipFill>
        <p:spPr bwMode="auto">
          <a:xfrm>
            <a:off x="10009038" y="1782092"/>
            <a:ext cx="2056689" cy="272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 Subtítulo"/>
          <p:cNvSpPr txBox="1">
            <a:spLocks/>
          </p:cNvSpPr>
          <p:nvPr/>
        </p:nvSpPr>
        <p:spPr>
          <a:xfrm>
            <a:off x="5184502" y="4405453"/>
            <a:ext cx="2515543" cy="40097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C:\Users\Angeles de la Mora\Desktop\Marco de hojas\Lamiacea abaj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976" y="6461858"/>
            <a:ext cx="2798441" cy="1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Angeles de la Mora\Desktop\Marco de hojas\Lamilacea arri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45" y="6587013"/>
            <a:ext cx="2798441" cy="1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cuando la floración esté seca al menos un 60%.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Meter la planta en un costal o bolsa de papel y cortar el tallo.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Colgar boca abajo para que termine de secar completamente y caiga la semilla.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Separar la semilla y guardar en un lugar fresco y seco.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07975" y="4446389"/>
            <a:ext cx="2932311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3063381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smtClean="0">
                <a:solidFill>
                  <a:schemeClr val="tx1"/>
                </a:solidFill>
              </a:rPr>
              <a:t>Salvia </a:t>
            </a:r>
            <a:r>
              <a:rPr lang="es-MX" sz="1800" i="1" dirty="0" err="1" smtClean="0">
                <a:solidFill>
                  <a:schemeClr val="tx1"/>
                </a:solidFill>
              </a:rPr>
              <a:t>hispanica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err="1" smtClean="0">
                <a:latin typeface="Sunday"/>
                <a:ea typeface="Calibri"/>
                <a:cs typeface="Times New Roman"/>
              </a:rPr>
              <a:t>C</a:t>
            </a:r>
            <a:r>
              <a:rPr lang="es-MX" sz="4000" dirty="0" err="1" smtClean="0">
                <a:latin typeface="Sunday"/>
                <a:ea typeface="Calibri"/>
                <a:cs typeface="Times New Roman"/>
              </a:rPr>
              <a:t>hia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8801124" y="4446388"/>
            <a:ext cx="3178447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Semillas (parte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6006164" y="4437974"/>
            <a:ext cx="2709698" cy="440463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Flores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3411341" y="4446389"/>
            <a:ext cx="2335216" cy="40097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lamiacea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12290" name="Picture 2" descr="C:\Users\Angeles de la Mora\Desktop\Traducciones VO\Tren de semillas\Chia plant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1"/>
          <a:stretch/>
        </p:blipFill>
        <p:spPr bwMode="auto">
          <a:xfrm>
            <a:off x="3411340" y="1747825"/>
            <a:ext cx="2335216" cy="27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ngeles de la Mora\Desktop\Traducciones VO\Tren de semillas\chia floració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29" y="1747825"/>
            <a:ext cx="2715333" cy="27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ttp://www.jardindeplantas.com/img/plantas/2/5/6/plant256_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17347" r="34358" b="16370"/>
          <a:stretch/>
        </p:blipFill>
        <p:spPr bwMode="auto">
          <a:xfrm>
            <a:off x="287958" y="1747825"/>
            <a:ext cx="2930526" cy="27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://www.artisanat-bio-amerique-du-sud.com/media/catalog/product/cache/3/thumbnail/450x450/9df78eab33525d08d6e5fb8d27136e95/c/h/chia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6" b="9511"/>
          <a:stretch/>
        </p:blipFill>
        <p:spPr bwMode="auto">
          <a:xfrm>
            <a:off x="8801124" y="1747825"/>
            <a:ext cx="3296146" cy="27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5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geles de la Mora\Desktop\Marco de hojas\Solanace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376" y="6628131"/>
            <a:ext cx="2878335" cy="118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ngeles de la Mora\Desktop\Marco de hojas\Solanace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179" y="6462613"/>
            <a:ext cx="2878335" cy="118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Autopolinización o polinización cruzada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entre variedades de mínimo 150m.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Recolectar el fruto completamente maduro y cortarlo para separar las semillas.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Secar las semillas completamente en un lugar fresco, sombreado y seco.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Utilizar guantes para trabajar con chiles picantes.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928151" y="4374381"/>
            <a:ext cx="2528159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3063381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Capsicum</a:t>
            </a:r>
            <a:r>
              <a:rPr lang="es-MX" sz="1800" i="1" dirty="0" smtClean="0">
                <a:solidFill>
                  <a:schemeClr val="tx1"/>
                </a:solidFill>
              </a:rPr>
              <a:t> annum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C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hile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9027799" y="4374381"/>
            <a:ext cx="2801715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6006164" y="4437974"/>
            <a:ext cx="2709698" cy="440463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Fruto con semillas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3384302" y="4374381"/>
            <a:ext cx="2592288" cy="40097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Etapa comestible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Solanacea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13319" name="Picture 7" descr="http://mlm-s1-p.mlstatic.com/100-semillas-de-chile-chiltepin-6537-MLM5076962484_092013-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8407" r="28190" b="16007"/>
          <a:stretch/>
        </p:blipFill>
        <p:spPr bwMode="auto">
          <a:xfrm>
            <a:off x="5992520" y="1998116"/>
            <a:ext cx="2635242" cy="25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://rlv.zcache.es/arte_de_la_pared_de_las_variedades_del_chile_poster-r9d4da633b55a4d6faf68a0b5c145a8de_aierw_8byvr_10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8" t="7497" r="21474" b="8619"/>
          <a:stretch/>
        </p:blipFill>
        <p:spPr bwMode="auto">
          <a:xfrm>
            <a:off x="3772489" y="1969348"/>
            <a:ext cx="1772053" cy="24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http://imagensubida.infojardin.com/subamos/images/jdv1345827340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9" b="12773"/>
          <a:stretch/>
        </p:blipFill>
        <p:spPr bwMode="auto">
          <a:xfrm>
            <a:off x="908134" y="1969348"/>
            <a:ext cx="2476168" cy="24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http://mlm-s1-p.mlstatic.com/un-gramo-semillas-de-chile-habanero-jaguar-certificada-20363-MLM20188859505_102014-F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3" t="14243" r="16495" b="19398"/>
          <a:stretch/>
        </p:blipFill>
        <p:spPr bwMode="auto">
          <a:xfrm>
            <a:off x="9027800" y="1998116"/>
            <a:ext cx="2786725" cy="24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3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geles de la Mora\Desktop\Marco de hojas\Solanace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376" y="6628131"/>
            <a:ext cx="2878335" cy="118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ngeles de la Mora\Desktop\Marco de hojas\Solanace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179" y="6462613"/>
            <a:ext cx="2878335" cy="118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Autopolinización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Elegir los frutos maduros para sacar semilla y colocar las semillas en un vaso con agua hasta cubrir.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Después de unos días se formará un hongo en la parte superior.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Limpiar con abundante agua y extender las semillas en un plato para que se sequen completamente. 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143942" y="4612214"/>
            <a:ext cx="2384222" cy="29308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736231" y="1331884"/>
            <a:ext cx="2592288" cy="306193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Solanum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lycopersicum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J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itomate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10132778" y="4549469"/>
            <a:ext cx="2036500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4598100" y="4538525"/>
            <a:ext cx="5551734" cy="48392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Fermentación y limpieza de semillas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2232174" y="4549469"/>
            <a:ext cx="2592288" cy="40097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Etapa comestible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Solanacea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23554" name="Picture 2" descr="C:\Users\Angeles de la Mora\Desktop\Traducciones VO\Tren de semillas\jitomate semilla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287"/>
          <a:stretch/>
        </p:blipFill>
        <p:spPr bwMode="auto">
          <a:xfrm>
            <a:off x="4598099" y="1967762"/>
            <a:ext cx="1954555" cy="26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ngeles de la Mora\Desktop\Traducciones VO\Tren de semillas\jitomate fermentació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 b="5144"/>
          <a:stretch/>
        </p:blipFill>
        <p:spPr bwMode="auto">
          <a:xfrm>
            <a:off x="6549801" y="1946523"/>
            <a:ext cx="1587029" cy="264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Angeles de la Mora\Desktop\Traducciones VO\Tren de semillas\jitomate plant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18394"/>
          <a:stretch/>
        </p:blipFill>
        <p:spPr bwMode="auto">
          <a:xfrm>
            <a:off x="143942" y="1957181"/>
            <a:ext cx="2376007" cy="26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2.bp.blogspot.com/-3phV2G81JSo/UVkAUlFUF0I/AAAAAAAAB18/dpkxsqSqTyA/s1600/tom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7153"/>
          <a:stretch/>
        </p:blipFill>
        <p:spPr bwMode="auto">
          <a:xfrm>
            <a:off x="8136829" y="1925283"/>
            <a:ext cx="1906417" cy="264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47"/>
          <a:stretch/>
        </p:blipFill>
        <p:spPr bwMode="auto">
          <a:xfrm>
            <a:off x="10149834" y="1925283"/>
            <a:ext cx="2019444" cy="26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https://huertolalenguaverde.files.wordpress.com/2013/07/img_104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" r="54820"/>
          <a:stretch/>
        </p:blipFill>
        <p:spPr bwMode="auto">
          <a:xfrm>
            <a:off x="2652469" y="1967762"/>
            <a:ext cx="1809275" cy="264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1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ngeles de la Mora\Desktop\Marco de hojas\Apiacea abaj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50" y="6534621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ngeles de la Mora\Desktop\Marco de hojas\Apiacea arri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46" y="6622166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Cortar los tallos florales cuando la mitad tenga una coloración gris.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Colgar los tallos boca abajo para que seque completamente.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Para limpiar la semilla, frotar los tallos suavemente. 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Limpiar la basura soplando suavemente y guardar. 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215950" y="4374381"/>
            <a:ext cx="2995935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 (etapa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3063381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Coriandrum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sativum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C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ilantro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9367563" y="4374381"/>
            <a:ext cx="2801715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6768678" y="4302373"/>
            <a:ext cx="2592288" cy="440463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 seca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3456310" y="4302373"/>
            <a:ext cx="3207841" cy="50405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apiacea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14340" name="Picture 4" descr="C:\Users\Angeles de la Mora\Desktop\Traducciones VO\Tren de semillas\cilantro semilla sec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r="10093"/>
          <a:stretch/>
        </p:blipFill>
        <p:spPr bwMode="auto">
          <a:xfrm>
            <a:off x="6840686" y="1854101"/>
            <a:ext cx="2533650" cy="253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ngeles de la Mora\Desktop\Traducciones VO\Tren de semillas\Cilantro florac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10" y="1840414"/>
            <a:ext cx="3218207" cy="253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Angeles de la Mora\Desktop\Traducciones VO\Tren de semillas\cilantro plant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r="18170"/>
          <a:stretch/>
        </p:blipFill>
        <p:spPr bwMode="auto">
          <a:xfrm>
            <a:off x="215950" y="1854101"/>
            <a:ext cx="3056447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1.bp.blogspot.com/-_eTD6s56Uas/ToVBDpYzhrI/AAAAAAAAA7M/hGbP9K-ZlMI/s1600/semillas%2Bde%2Bcilantr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r="17150"/>
          <a:stretch/>
        </p:blipFill>
        <p:spPr bwMode="auto">
          <a:xfrm>
            <a:off x="9504981" y="1854100"/>
            <a:ext cx="2553669" cy="253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5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ngeles de la Mora\Desktop\Marco de hojas\Apiacea abaj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50" y="6534621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ngeles de la Mora\Desktop\Marco de hojas\Apiacea arri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46" y="6622166"/>
            <a:ext cx="2582417" cy="10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23847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Cortar los tallos florales cuando la mitad tenga una coloración gris.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Colgar los tallos boca abajo para que seque completamente.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Para limpiar la semilla, frotar los tallos suavemente. 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Limpiar la basura soplando suavemente y guardar. 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287958" y="4590405"/>
            <a:ext cx="2995935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 (etapa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736230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Anethum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graveolens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E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neldo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8818602" y="4590405"/>
            <a:ext cx="3272072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Semillas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5940586" y="4590405"/>
            <a:ext cx="2592288" cy="440463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 seca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3661832" y="4590405"/>
            <a:ext cx="1793401" cy="50405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apiacea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15362" name="Picture 2" descr="C:\Users\Angeles de la Mora\Desktop\Traducciones VO\Tren de semillas\Eneldo semill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3" t="15551" r="15347" b="27648"/>
          <a:stretch/>
        </p:blipFill>
        <p:spPr bwMode="auto">
          <a:xfrm>
            <a:off x="5904582" y="2057399"/>
            <a:ext cx="2664296" cy="26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ngeles de la Mora\Desktop\Traducciones VO\Tren de semillas\Eneldo floracion semill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32" y="2057400"/>
            <a:ext cx="1793401" cy="26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ngeles de la Mora\Desktop\Traducciones VO\Tren de semillas\eneldo plant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 r="10797"/>
          <a:stretch/>
        </p:blipFill>
        <p:spPr bwMode="auto">
          <a:xfrm>
            <a:off x="155576" y="2057399"/>
            <a:ext cx="3307310" cy="26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salomonsl.com/imagenes/productos/2010713104039eneldo%20semilla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7502" r="13759" b="7838"/>
          <a:stretch/>
        </p:blipFill>
        <p:spPr bwMode="auto">
          <a:xfrm>
            <a:off x="8818601" y="2057401"/>
            <a:ext cx="3278669" cy="260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1517</TotalTime>
  <Words>710</Words>
  <Application>Microsoft Office PowerPoint</Application>
  <PresentationFormat>Personalizado</PresentationFormat>
  <Paragraphs>140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LECHUGA</dc:title>
  <dc:creator>Angeles de la Mora</dc:creator>
  <cp:lastModifiedBy>Angeles de la Mora</cp:lastModifiedBy>
  <cp:revision>66</cp:revision>
  <dcterms:created xsi:type="dcterms:W3CDTF">2015-04-17T16:27:16Z</dcterms:created>
  <dcterms:modified xsi:type="dcterms:W3CDTF">2015-08-13T14:55:44Z</dcterms:modified>
</cp:coreProperties>
</file>